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6" r:id="rId36"/>
    <p:sldId id="290" r:id="rId37"/>
    <p:sldId id="291" r:id="rId38"/>
    <p:sldId id="292" r:id="rId39"/>
    <p:sldId id="293" r:id="rId40"/>
    <p:sldId id="294" r:id="rId41"/>
    <p:sldId id="295" r:id="rId42"/>
    <p:sldId id="297" r:id="rId43"/>
    <p:sldId id="298" r:id="rId44"/>
    <p:sldId id="299" r:id="rId45"/>
    <p:sldId id="300" r:id="rId46"/>
    <p:sldId id="305" r:id="rId47"/>
    <p:sldId id="303" r:id="rId48"/>
    <p:sldId id="304" r:id="rId49"/>
    <p:sldId id="306" r:id="rId50"/>
    <p:sldId id="307" r:id="rId51"/>
    <p:sldId id="308" r:id="rId52"/>
    <p:sldId id="309" r:id="rId53"/>
    <p:sldId id="310" r:id="rId54"/>
  </p:sldIdLst>
  <p:sldSz cx="6858000" cy="9144000" type="screen4x3"/>
  <p:notesSz cx="6858000" cy="9117013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DDDDDD"/>
    <a:srgbClr val="9696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702" y="22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FCBA0-0815-4979-AEED-B29C4B853412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470248-B4E6-4183-9E0F-19BFC26E46B3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F197D8-D806-4618-B5D8-BFD1DE7FE0F7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3AF6FB-9840-43A2-B53B-E2DF0FBEC832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76896-6630-4347-84F3-960C9F0644C1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5EB7B2-9E4A-498E-A7AB-D1B9A7A023AC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E79BE-4D95-4801-82C7-A63730FF5F61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C2119A-1441-4FB6-B2D7-DB6CACE1F293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66D22-1CE8-4B2F-A13A-3E4BF367BBF7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CD280-9DB6-497C-8C78-62CD8585EFC1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095EB5-2DDB-430A-BBE0-BADCD1FCB052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 do título		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P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P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DDFB57-24C6-46C6-A9D8-52182B316F80}" type="slidenum">
              <a:rPr lang="pt-PT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1628775" y="1403350"/>
            <a:ext cx="16557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3357563" y="1403350"/>
            <a:ext cx="165576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VERBO</a:t>
            </a: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5086350" y="1403350"/>
            <a:ext cx="16557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ADJECTIVO</a:t>
            </a: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188913" y="17637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vivia</a:t>
            </a: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188913" y="20510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aldeia</a:t>
            </a: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188913" y="23399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antiga</a:t>
            </a: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188913" y="26273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cadeira</a:t>
            </a: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188913" y="29146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bonita</a:t>
            </a: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188913" y="320198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pensava</a:t>
            </a:r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1628775" y="17637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3357563" y="17637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5086350" y="17637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1628775" y="20510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3357563" y="20510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5086350" y="20510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1628775" y="23399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3357563" y="23399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5086350" y="23399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1628775" y="26273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3357563" y="26273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5086350" y="26273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82" name="Rectangle 34"/>
          <p:cNvSpPr>
            <a:spLocks noChangeArrowheads="1"/>
          </p:cNvSpPr>
          <p:nvPr/>
        </p:nvSpPr>
        <p:spPr bwMode="auto">
          <a:xfrm>
            <a:off x="1628775" y="29146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3357563" y="29146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5086350" y="29146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1628775" y="32019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86" name="Rectangle 38"/>
          <p:cNvSpPr>
            <a:spLocks noChangeArrowheads="1"/>
          </p:cNvSpPr>
          <p:nvPr/>
        </p:nvSpPr>
        <p:spPr bwMode="auto">
          <a:xfrm>
            <a:off x="3357563" y="32019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87" name="Rectangle 39"/>
          <p:cNvSpPr>
            <a:spLocks noChangeArrowheads="1"/>
          </p:cNvSpPr>
          <p:nvPr/>
        </p:nvSpPr>
        <p:spPr bwMode="auto">
          <a:xfrm>
            <a:off x="5086350" y="32019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Preenche com </a:t>
            </a:r>
            <a:r>
              <a:rPr lang="pt-PT" sz="1400" b="1"/>
              <a:t>X</a:t>
            </a:r>
            <a:r>
              <a:rPr lang="pt-PT" sz="1400"/>
              <a:t> no local certo.</a:t>
            </a:r>
            <a:endParaRPr lang="pt-PT" sz="1400" b="1"/>
          </a:p>
        </p:txBody>
      </p:sp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44450" y="34925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Escreve os verbos nos tempos indicados na tabela.</a:t>
            </a:r>
            <a:endParaRPr lang="pt-PT" sz="1400" b="1"/>
          </a:p>
        </p:txBody>
      </p:sp>
      <p:sp>
        <p:nvSpPr>
          <p:cNvPr id="2090" name="Rectangle 42"/>
          <p:cNvSpPr>
            <a:spLocks noChangeArrowheads="1"/>
          </p:cNvSpPr>
          <p:nvPr/>
        </p:nvSpPr>
        <p:spPr bwMode="auto">
          <a:xfrm>
            <a:off x="1628775" y="3998913"/>
            <a:ext cx="1655763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PASSADO</a:t>
            </a:r>
          </a:p>
        </p:txBody>
      </p:sp>
      <p:sp>
        <p:nvSpPr>
          <p:cNvPr id="2091" name="Rectangle 43"/>
          <p:cNvSpPr>
            <a:spLocks noChangeArrowheads="1"/>
          </p:cNvSpPr>
          <p:nvPr/>
        </p:nvSpPr>
        <p:spPr bwMode="auto">
          <a:xfrm>
            <a:off x="3357563" y="3998913"/>
            <a:ext cx="1655762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PRESENTE</a:t>
            </a:r>
          </a:p>
        </p:txBody>
      </p:sp>
      <p:sp>
        <p:nvSpPr>
          <p:cNvPr id="2092" name="Rectangle 44"/>
          <p:cNvSpPr>
            <a:spLocks noChangeArrowheads="1"/>
          </p:cNvSpPr>
          <p:nvPr/>
        </p:nvSpPr>
        <p:spPr bwMode="auto">
          <a:xfrm>
            <a:off x="5086350" y="3998913"/>
            <a:ext cx="1655763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FUTURO</a:t>
            </a:r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188913" y="43592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correr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188913" y="46466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dormir</a:t>
            </a:r>
          </a:p>
        </p:txBody>
      </p:sp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188913" y="493553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estudar</a:t>
            </a:r>
          </a:p>
        </p:txBody>
      </p:sp>
      <p:sp>
        <p:nvSpPr>
          <p:cNvPr id="2096" name="Rectangle 48"/>
          <p:cNvSpPr>
            <a:spLocks noChangeArrowheads="1"/>
          </p:cNvSpPr>
          <p:nvPr/>
        </p:nvSpPr>
        <p:spPr bwMode="auto">
          <a:xfrm>
            <a:off x="188913" y="52228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chorar</a:t>
            </a:r>
          </a:p>
        </p:txBody>
      </p:sp>
      <p:sp>
        <p:nvSpPr>
          <p:cNvPr id="2097" name="Rectangle 49"/>
          <p:cNvSpPr>
            <a:spLocks noChangeArrowheads="1"/>
          </p:cNvSpPr>
          <p:nvPr/>
        </p:nvSpPr>
        <p:spPr bwMode="auto">
          <a:xfrm>
            <a:off x="188913" y="55102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jogar</a:t>
            </a:r>
          </a:p>
        </p:txBody>
      </p:sp>
      <p:sp>
        <p:nvSpPr>
          <p:cNvPr id="2098" name="Rectangle 50"/>
          <p:cNvSpPr>
            <a:spLocks noChangeArrowheads="1"/>
          </p:cNvSpPr>
          <p:nvPr/>
        </p:nvSpPr>
        <p:spPr bwMode="auto">
          <a:xfrm>
            <a:off x="188913" y="57975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gostar</a:t>
            </a:r>
          </a:p>
        </p:txBody>
      </p:sp>
      <p:sp>
        <p:nvSpPr>
          <p:cNvPr id="2099" name="Rectangle 51"/>
          <p:cNvSpPr>
            <a:spLocks noChangeArrowheads="1"/>
          </p:cNvSpPr>
          <p:nvPr/>
        </p:nvSpPr>
        <p:spPr bwMode="auto">
          <a:xfrm>
            <a:off x="1628775" y="43592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Eu</a:t>
            </a:r>
          </a:p>
        </p:txBody>
      </p:sp>
      <p:sp>
        <p:nvSpPr>
          <p:cNvPr id="2100" name="Rectangle 52"/>
          <p:cNvSpPr>
            <a:spLocks noChangeArrowheads="1"/>
          </p:cNvSpPr>
          <p:nvPr/>
        </p:nvSpPr>
        <p:spPr bwMode="auto">
          <a:xfrm>
            <a:off x="3357563" y="43592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Eles</a:t>
            </a:r>
          </a:p>
        </p:txBody>
      </p:sp>
      <p:sp>
        <p:nvSpPr>
          <p:cNvPr id="2101" name="Rectangle 53"/>
          <p:cNvSpPr>
            <a:spLocks noChangeArrowheads="1"/>
          </p:cNvSpPr>
          <p:nvPr/>
        </p:nvSpPr>
        <p:spPr bwMode="auto">
          <a:xfrm>
            <a:off x="5086350" y="43592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Ela</a:t>
            </a:r>
          </a:p>
        </p:txBody>
      </p:sp>
      <p:sp>
        <p:nvSpPr>
          <p:cNvPr id="2102" name="Rectangle 54"/>
          <p:cNvSpPr>
            <a:spLocks noChangeArrowheads="1"/>
          </p:cNvSpPr>
          <p:nvPr/>
        </p:nvSpPr>
        <p:spPr bwMode="auto">
          <a:xfrm>
            <a:off x="1628775" y="46466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</a:t>
            </a:r>
          </a:p>
        </p:txBody>
      </p:sp>
      <p:sp>
        <p:nvSpPr>
          <p:cNvPr id="2103" name="Rectangle 55"/>
          <p:cNvSpPr>
            <a:spLocks noChangeArrowheads="1"/>
          </p:cNvSpPr>
          <p:nvPr/>
        </p:nvSpPr>
        <p:spPr bwMode="auto">
          <a:xfrm>
            <a:off x="3357563" y="46466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Tu</a:t>
            </a:r>
          </a:p>
        </p:txBody>
      </p:sp>
      <p:sp>
        <p:nvSpPr>
          <p:cNvPr id="2104" name="Rectangle 56"/>
          <p:cNvSpPr>
            <a:spLocks noChangeArrowheads="1"/>
          </p:cNvSpPr>
          <p:nvPr/>
        </p:nvSpPr>
        <p:spPr bwMode="auto">
          <a:xfrm>
            <a:off x="5086350" y="46466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Nós</a:t>
            </a:r>
          </a:p>
        </p:txBody>
      </p:sp>
      <p:sp>
        <p:nvSpPr>
          <p:cNvPr id="2105" name="Rectangle 57"/>
          <p:cNvSpPr>
            <a:spLocks noChangeArrowheads="1"/>
          </p:cNvSpPr>
          <p:nvPr/>
        </p:nvSpPr>
        <p:spPr bwMode="auto">
          <a:xfrm>
            <a:off x="1628775" y="49355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Nós</a:t>
            </a:r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3357563" y="49355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</a:t>
            </a:r>
          </a:p>
        </p:txBody>
      </p:sp>
      <p:sp>
        <p:nvSpPr>
          <p:cNvPr id="2107" name="Rectangle 59"/>
          <p:cNvSpPr>
            <a:spLocks noChangeArrowheads="1"/>
          </p:cNvSpPr>
          <p:nvPr/>
        </p:nvSpPr>
        <p:spPr bwMode="auto">
          <a:xfrm>
            <a:off x="5086350" y="49355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</a:t>
            </a:r>
          </a:p>
        </p:txBody>
      </p:sp>
      <p:sp>
        <p:nvSpPr>
          <p:cNvPr id="2108" name="Rectangle 60"/>
          <p:cNvSpPr>
            <a:spLocks noChangeArrowheads="1"/>
          </p:cNvSpPr>
          <p:nvPr/>
        </p:nvSpPr>
        <p:spPr bwMode="auto">
          <a:xfrm>
            <a:off x="1628775" y="52228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Elas</a:t>
            </a:r>
          </a:p>
        </p:txBody>
      </p:sp>
      <p:sp>
        <p:nvSpPr>
          <p:cNvPr id="2109" name="Rectangle 61"/>
          <p:cNvSpPr>
            <a:spLocks noChangeArrowheads="1"/>
          </p:cNvSpPr>
          <p:nvPr/>
        </p:nvSpPr>
        <p:spPr bwMode="auto">
          <a:xfrm>
            <a:off x="3357563" y="52228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Eu</a:t>
            </a:r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5086350" y="52228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Tu</a:t>
            </a:r>
          </a:p>
        </p:txBody>
      </p:sp>
      <p:sp>
        <p:nvSpPr>
          <p:cNvPr id="2111" name="Rectangle 63"/>
          <p:cNvSpPr>
            <a:spLocks noChangeArrowheads="1"/>
          </p:cNvSpPr>
          <p:nvPr/>
        </p:nvSpPr>
        <p:spPr bwMode="auto">
          <a:xfrm>
            <a:off x="1628775" y="55102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Tu</a:t>
            </a:r>
          </a:p>
        </p:txBody>
      </p:sp>
      <p:sp>
        <p:nvSpPr>
          <p:cNvPr id="2112" name="Rectangle 64"/>
          <p:cNvSpPr>
            <a:spLocks noChangeArrowheads="1"/>
          </p:cNvSpPr>
          <p:nvPr/>
        </p:nvSpPr>
        <p:spPr bwMode="auto">
          <a:xfrm>
            <a:off x="3357563" y="55102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Nós</a:t>
            </a:r>
          </a:p>
        </p:txBody>
      </p:sp>
      <p:sp>
        <p:nvSpPr>
          <p:cNvPr id="2113" name="Rectangle 65"/>
          <p:cNvSpPr>
            <a:spLocks noChangeArrowheads="1"/>
          </p:cNvSpPr>
          <p:nvPr/>
        </p:nvSpPr>
        <p:spPr bwMode="auto">
          <a:xfrm>
            <a:off x="5086350" y="55102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Eles</a:t>
            </a:r>
          </a:p>
        </p:txBody>
      </p:sp>
      <p:sp>
        <p:nvSpPr>
          <p:cNvPr id="2114" name="Rectangle 66"/>
          <p:cNvSpPr>
            <a:spLocks noChangeArrowheads="1"/>
          </p:cNvSpPr>
          <p:nvPr/>
        </p:nvSpPr>
        <p:spPr bwMode="auto">
          <a:xfrm>
            <a:off x="1628775" y="57975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Ela</a:t>
            </a:r>
          </a:p>
        </p:txBody>
      </p:sp>
      <p:sp>
        <p:nvSpPr>
          <p:cNvPr id="2115" name="Rectangle 67"/>
          <p:cNvSpPr>
            <a:spLocks noChangeArrowheads="1"/>
          </p:cNvSpPr>
          <p:nvPr/>
        </p:nvSpPr>
        <p:spPr bwMode="auto">
          <a:xfrm>
            <a:off x="3357563" y="57975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Eles</a:t>
            </a:r>
          </a:p>
        </p:txBody>
      </p:sp>
      <p:sp>
        <p:nvSpPr>
          <p:cNvPr id="2116" name="Rectangle 68"/>
          <p:cNvSpPr>
            <a:spLocks noChangeArrowheads="1"/>
          </p:cNvSpPr>
          <p:nvPr/>
        </p:nvSpPr>
        <p:spPr bwMode="auto">
          <a:xfrm>
            <a:off x="5086350" y="57975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Eu</a:t>
            </a:r>
          </a:p>
        </p:txBody>
      </p:sp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44450" y="60848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Assinala com uma </a:t>
            </a:r>
            <a:r>
              <a:rPr lang="pt-PT" sz="1400" b="1"/>
              <a:t>X</a:t>
            </a:r>
            <a:r>
              <a:rPr lang="pt-PT" sz="1400"/>
              <a:t> no local certo.</a:t>
            </a:r>
            <a:endParaRPr lang="pt-PT" sz="1400" b="1"/>
          </a:p>
        </p:txBody>
      </p:sp>
      <p:sp>
        <p:nvSpPr>
          <p:cNvPr id="2118" name="Rectangle 70"/>
          <p:cNvSpPr>
            <a:spLocks noChangeArrowheads="1"/>
          </p:cNvSpPr>
          <p:nvPr/>
        </p:nvSpPr>
        <p:spPr bwMode="auto">
          <a:xfrm>
            <a:off x="188913" y="6662738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NOMES</a:t>
            </a:r>
          </a:p>
        </p:txBody>
      </p:sp>
      <p:sp>
        <p:nvSpPr>
          <p:cNvPr id="2121" name="Rectangle 73"/>
          <p:cNvSpPr>
            <a:spLocks noChangeArrowheads="1"/>
          </p:cNvSpPr>
          <p:nvPr/>
        </p:nvSpPr>
        <p:spPr bwMode="auto">
          <a:xfrm>
            <a:off x="188913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Manuel</a:t>
            </a:r>
          </a:p>
        </p:txBody>
      </p:sp>
      <p:sp>
        <p:nvSpPr>
          <p:cNvPr id="2122" name="Rectangle 74"/>
          <p:cNvSpPr>
            <a:spLocks noChangeArrowheads="1"/>
          </p:cNvSpPr>
          <p:nvPr/>
        </p:nvSpPr>
        <p:spPr bwMode="auto">
          <a:xfrm>
            <a:off x="188913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árvore</a:t>
            </a:r>
          </a:p>
        </p:txBody>
      </p:sp>
      <p:sp>
        <p:nvSpPr>
          <p:cNvPr id="2123" name="Rectangle 75"/>
          <p:cNvSpPr>
            <a:spLocks noChangeArrowheads="1"/>
          </p:cNvSpPr>
          <p:nvPr/>
        </p:nvSpPr>
        <p:spPr bwMode="auto">
          <a:xfrm>
            <a:off x="188913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ribeiro</a:t>
            </a:r>
          </a:p>
        </p:txBody>
      </p:sp>
      <p:sp>
        <p:nvSpPr>
          <p:cNvPr id="2124" name="Rectangle 76"/>
          <p:cNvSpPr>
            <a:spLocks noChangeArrowheads="1"/>
          </p:cNvSpPr>
          <p:nvPr/>
        </p:nvSpPr>
        <p:spPr bwMode="auto">
          <a:xfrm>
            <a:off x="188913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canetas</a:t>
            </a:r>
          </a:p>
        </p:txBody>
      </p:sp>
      <p:sp>
        <p:nvSpPr>
          <p:cNvPr id="2125" name="Rectangle 77"/>
          <p:cNvSpPr>
            <a:spLocks noChangeArrowheads="1"/>
          </p:cNvSpPr>
          <p:nvPr/>
        </p:nvSpPr>
        <p:spPr bwMode="auto">
          <a:xfrm>
            <a:off x="188913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caderno</a:t>
            </a:r>
          </a:p>
        </p:txBody>
      </p:sp>
      <p:sp>
        <p:nvSpPr>
          <p:cNvPr id="2126" name="Rectangle 78"/>
          <p:cNvSpPr>
            <a:spLocks noChangeArrowheads="1"/>
          </p:cNvSpPr>
          <p:nvPr/>
        </p:nvSpPr>
        <p:spPr bwMode="auto">
          <a:xfrm>
            <a:off x="188913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Verão</a:t>
            </a:r>
          </a:p>
        </p:txBody>
      </p:sp>
      <p:sp>
        <p:nvSpPr>
          <p:cNvPr id="2127" name="Rectangle 79"/>
          <p:cNvSpPr>
            <a:spLocks noChangeArrowheads="1"/>
          </p:cNvSpPr>
          <p:nvPr/>
        </p:nvSpPr>
        <p:spPr bwMode="auto">
          <a:xfrm>
            <a:off x="1125538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30" name="Rectangle 82"/>
          <p:cNvSpPr>
            <a:spLocks noChangeArrowheads="1"/>
          </p:cNvSpPr>
          <p:nvPr/>
        </p:nvSpPr>
        <p:spPr bwMode="auto">
          <a:xfrm>
            <a:off x="1125538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33" name="Rectangle 85"/>
          <p:cNvSpPr>
            <a:spLocks noChangeArrowheads="1"/>
          </p:cNvSpPr>
          <p:nvPr/>
        </p:nvSpPr>
        <p:spPr bwMode="auto">
          <a:xfrm>
            <a:off x="1125538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36" name="Rectangle 88"/>
          <p:cNvSpPr>
            <a:spLocks noChangeArrowheads="1"/>
          </p:cNvSpPr>
          <p:nvPr/>
        </p:nvSpPr>
        <p:spPr bwMode="auto">
          <a:xfrm>
            <a:off x="1125538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39" name="Rectangle 91"/>
          <p:cNvSpPr>
            <a:spLocks noChangeArrowheads="1"/>
          </p:cNvSpPr>
          <p:nvPr/>
        </p:nvSpPr>
        <p:spPr bwMode="auto">
          <a:xfrm>
            <a:off x="1125538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42" name="Rectangle 94"/>
          <p:cNvSpPr>
            <a:spLocks noChangeArrowheads="1"/>
          </p:cNvSpPr>
          <p:nvPr/>
        </p:nvSpPr>
        <p:spPr bwMode="auto">
          <a:xfrm>
            <a:off x="1125538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45" name="Rectangle 97"/>
          <p:cNvSpPr>
            <a:spLocks noChangeArrowheads="1"/>
          </p:cNvSpPr>
          <p:nvPr/>
        </p:nvSpPr>
        <p:spPr bwMode="auto">
          <a:xfrm>
            <a:off x="188913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bonecas</a:t>
            </a:r>
          </a:p>
        </p:txBody>
      </p:sp>
      <p:sp>
        <p:nvSpPr>
          <p:cNvPr id="2146" name="Rectangle 98"/>
          <p:cNvSpPr>
            <a:spLocks noChangeArrowheads="1"/>
          </p:cNvSpPr>
          <p:nvPr/>
        </p:nvSpPr>
        <p:spPr bwMode="auto">
          <a:xfrm>
            <a:off x="1125538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47" name="Rectangle 99"/>
          <p:cNvSpPr>
            <a:spLocks noChangeArrowheads="1"/>
          </p:cNvSpPr>
          <p:nvPr/>
        </p:nvSpPr>
        <p:spPr bwMode="auto">
          <a:xfrm>
            <a:off x="1125538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Comum</a:t>
            </a:r>
          </a:p>
        </p:txBody>
      </p:sp>
      <p:sp>
        <p:nvSpPr>
          <p:cNvPr id="2148" name="Rectangle 100"/>
          <p:cNvSpPr>
            <a:spLocks noChangeArrowheads="1"/>
          </p:cNvSpPr>
          <p:nvPr/>
        </p:nvSpPr>
        <p:spPr bwMode="auto">
          <a:xfrm>
            <a:off x="2062163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49" name="Rectangle 101"/>
          <p:cNvSpPr>
            <a:spLocks noChangeArrowheads="1"/>
          </p:cNvSpPr>
          <p:nvPr/>
        </p:nvSpPr>
        <p:spPr bwMode="auto">
          <a:xfrm>
            <a:off x="2062163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50" name="Rectangle 102"/>
          <p:cNvSpPr>
            <a:spLocks noChangeArrowheads="1"/>
          </p:cNvSpPr>
          <p:nvPr/>
        </p:nvSpPr>
        <p:spPr bwMode="auto">
          <a:xfrm>
            <a:off x="2062163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51" name="Rectangle 103"/>
          <p:cNvSpPr>
            <a:spLocks noChangeArrowheads="1"/>
          </p:cNvSpPr>
          <p:nvPr/>
        </p:nvSpPr>
        <p:spPr bwMode="auto">
          <a:xfrm>
            <a:off x="2062163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52" name="Rectangle 104"/>
          <p:cNvSpPr>
            <a:spLocks noChangeArrowheads="1"/>
          </p:cNvSpPr>
          <p:nvPr/>
        </p:nvSpPr>
        <p:spPr bwMode="auto">
          <a:xfrm>
            <a:off x="2062163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53" name="Rectangle 105"/>
          <p:cNvSpPr>
            <a:spLocks noChangeArrowheads="1"/>
          </p:cNvSpPr>
          <p:nvPr/>
        </p:nvSpPr>
        <p:spPr bwMode="auto">
          <a:xfrm>
            <a:off x="2062163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54" name="Rectangle 106"/>
          <p:cNvSpPr>
            <a:spLocks noChangeArrowheads="1"/>
          </p:cNvSpPr>
          <p:nvPr/>
        </p:nvSpPr>
        <p:spPr bwMode="auto">
          <a:xfrm>
            <a:off x="2062163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55" name="Rectangle 107"/>
          <p:cNvSpPr>
            <a:spLocks noChangeArrowheads="1"/>
          </p:cNvSpPr>
          <p:nvPr/>
        </p:nvSpPr>
        <p:spPr bwMode="auto">
          <a:xfrm>
            <a:off x="2062163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Próprio</a:t>
            </a:r>
          </a:p>
        </p:txBody>
      </p:sp>
      <p:sp>
        <p:nvSpPr>
          <p:cNvPr id="2156" name="Rectangle 108"/>
          <p:cNvSpPr>
            <a:spLocks noChangeArrowheads="1"/>
          </p:cNvSpPr>
          <p:nvPr/>
        </p:nvSpPr>
        <p:spPr bwMode="auto">
          <a:xfrm>
            <a:off x="2998788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57" name="Rectangle 109"/>
          <p:cNvSpPr>
            <a:spLocks noChangeArrowheads="1"/>
          </p:cNvSpPr>
          <p:nvPr/>
        </p:nvSpPr>
        <p:spPr bwMode="auto">
          <a:xfrm>
            <a:off x="2998788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58" name="Rectangle 110"/>
          <p:cNvSpPr>
            <a:spLocks noChangeArrowheads="1"/>
          </p:cNvSpPr>
          <p:nvPr/>
        </p:nvSpPr>
        <p:spPr bwMode="auto">
          <a:xfrm>
            <a:off x="2998788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59" name="Rectangle 111"/>
          <p:cNvSpPr>
            <a:spLocks noChangeArrowheads="1"/>
          </p:cNvSpPr>
          <p:nvPr/>
        </p:nvSpPr>
        <p:spPr bwMode="auto">
          <a:xfrm>
            <a:off x="2998788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60" name="Rectangle 112"/>
          <p:cNvSpPr>
            <a:spLocks noChangeArrowheads="1"/>
          </p:cNvSpPr>
          <p:nvPr/>
        </p:nvSpPr>
        <p:spPr bwMode="auto">
          <a:xfrm>
            <a:off x="2998788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61" name="Rectangle 113"/>
          <p:cNvSpPr>
            <a:spLocks noChangeArrowheads="1"/>
          </p:cNvSpPr>
          <p:nvPr/>
        </p:nvSpPr>
        <p:spPr bwMode="auto">
          <a:xfrm>
            <a:off x="2998788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62" name="Rectangle 114"/>
          <p:cNvSpPr>
            <a:spLocks noChangeArrowheads="1"/>
          </p:cNvSpPr>
          <p:nvPr/>
        </p:nvSpPr>
        <p:spPr bwMode="auto">
          <a:xfrm>
            <a:off x="2998788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63" name="Rectangle 115"/>
          <p:cNvSpPr>
            <a:spLocks noChangeArrowheads="1"/>
          </p:cNvSpPr>
          <p:nvPr/>
        </p:nvSpPr>
        <p:spPr bwMode="auto">
          <a:xfrm>
            <a:off x="2998788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Singular</a:t>
            </a:r>
          </a:p>
        </p:txBody>
      </p:sp>
      <p:sp>
        <p:nvSpPr>
          <p:cNvPr id="2164" name="Rectangle 116"/>
          <p:cNvSpPr>
            <a:spLocks noChangeArrowheads="1"/>
          </p:cNvSpPr>
          <p:nvPr/>
        </p:nvSpPr>
        <p:spPr bwMode="auto">
          <a:xfrm>
            <a:off x="3933825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65" name="Rectangle 117"/>
          <p:cNvSpPr>
            <a:spLocks noChangeArrowheads="1"/>
          </p:cNvSpPr>
          <p:nvPr/>
        </p:nvSpPr>
        <p:spPr bwMode="auto">
          <a:xfrm>
            <a:off x="3933825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66" name="Rectangle 118"/>
          <p:cNvSpPr>
            <a:spLocks noChangeArrowheads="1"/>
          </p:cNvSpPr>
          <p:nvPr/>
        </p:nvSpPr>
        <p:spPr bwMode="auto">
          <a:xfrm>
            <a:off x="3933825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67" name="Rectangle 119"/>
          <p:cNvSpPr>
            <a:spLocks noChangeArrowheads="1"/>
          </p:cNvSpPr>
          <p:nvPr/>
        </p:nvSpPr>
        <p:spPr bwMode="auto">
          <a:xfrm>
            <a:off x="3933825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68" name="Rectangle 120"/>
          <p:cNvSpPr>
            <a:spLocks noChangeArrowheads="1"/>
          </p:cNvSpPr>
          <p:nvPr/>
        </p:nvSpPr>
        <p:spPr bwMode="auto">
          <a:xfrm>
            <a:off x="3933825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69" name="Rectangle 121"/>
          <p:cNvSpPr>
            <a:spLocks noChangeArrowheads="1"/>
          </p:cNvSpPr>
          <p:nvPr/>
        </p:nvSpPr>
        <p:spPr bwMode="auto">
          <a:xfrm>
            <a:off x="3933825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70" name="Rectangle 122"/>
          <p:cNvSpPr>
            <a:spLocks noChangeArrowheads="1"/>
          </p:cNvSpPr>
          <p:nvPr/>
        </p:nvSpPr>
        <p:spPr bwMode="auto">
          <a:xfrm>
            <a:off x="3933825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71" name="Rectangle 123"/>
          <p:cNvSpPr>
            <a:spLocks noChangeArrowheads="1"/>
          </p:cNvSpPr>
          <p:nvPr/>
        </p:nvSpPr>
        <p:spPr bwMode="auto">
          <a:xfrm>
            <a:off x="3933825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Masculino</a:t>
            </a:r>
          </a:p>
        </p:txBody>
      </p:sp>
      <p:sp>
        <p:nvSpPr>
          <p:cNvPr id="2172" name="Rectangle 124"/>
          <p:cNvSpPr>
            <a:spLocks noChangeArrowheads="1"/>
          </p:cNvSpPr>
          <p:nvPr/>
        </p:nvSpPr>
        <p:spPr bwMode="auto">
          <a:xfrm>
            <a:off x="4870450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73" name="Rectangle 125"/>
          <p:cNvSpPr>
            <a:spLocks noChangeArrowheads="1"/>
          </p:cNvSpPr>
          <p:nvPr/>
        </p:nvSpPr>
        <p:spPr bwMode="auto">
          <a:xfrm>
            <a:off x="4870450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74" name="Rectangle 126"/>
          <p:cNvSpPr>
            <a:spLocks noChangeArrowheads="1"/>
          </p:cNvSpPr>
          <p:nvPr/>
        </p:nvSpPr>
        <p:spPr bwMode="auto">
          <a:xfrm>
            <a:off x="4870450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75" name="Rectangle 127"/>
          <p:cNvSpPr>
            <a:spLocks noChangeArrowheads="1"/>
          </p:cNvSpPr>
          <p:nvPr/>
        </p:nvSpPr>
        <p:spPr bwMode="auto">
          <a:xfrm>
            <a:off x="4870450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76" name="Rectangle 128"/>
          <p:cNvSpPr>
            <a:spLocks noChangeArrowheads="1"/>
          </p:cNvSpPr>
          <p:nvPr/>
        </p:nvSpPr>
        <p:spPr bwMode="auto">
          <a:xfrm>
            <a:off x="4870450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77" name="Rectangle 129"/>
          <p:cNvSpPr>
            <a:spLocks noChangeArrowheads="1"/>
          </p:cNvSpPr>
          <p:nvPr/>
        </p:nvSpPr>
        <p:spPr bwMode="auto">
          <a:xfrm>
            <a:off x="4870450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78" name="Rectangle 130"/>
          <p:cNvSpPr>
            <a:spLocks noChangeArrowheads="1"/>
          </p:cNvSpPr>
          <p:nvPr/>
        </p:nvSpPr>
        <p:spPr bwMode="auto">
          <a:xfrm>
            <a:off x="4870450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79" name="Rectangle 131"/>
          <p:cNvSpPr>
            <a:spLocks noChangeArrowheads="1"/>
          </p:cNvSpPr>
          <p:nvPr/>
        </p:nvSpPr>
        <p:spPr bwMode="auto">
          <a:xfrm>
            <a:off x="4870450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Feminino</a:t>
            </a:r>
          </a:p>
        </p:txBody>
      </p:sp>
      <p:sp>
        <p:nvSpPr>
          <p:cNvPr id="2180" name="Rectangle 132"/>
          <p:cNvSpPr>
            <a:spLocks noChangeArrowheads="1"/>
          </p:cNvSpPr>
          <p:nvPr/>
        </p:nvSpPr>
        <p:spPr bwMode="auto">
          <a:xfrm>
            <a:off x="5807075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81" name="Rectangle 133"/>
          <p:cNvSpPr>
            <a:spLocks noChangeArrowheads="1"/>
          </p:cNvSpPr>
          <p:nvPr/>
        </p:nvSpPr>
        <p:spPr bwMode="auto">
          <a:xfrm>
            <a:off x="5807075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82" name="Rectangle 134"/>
          <p:cNvSpPr>
            <a:spLocks noChangeArrowheads="1"/>
          </p:cNvSpPr>
          <p:nvPr/>
        </p:nvSpPr>
        <p:spPr bwMode="auto">
          <a:xfrm>
            <a:off x="5807075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83" name="Rectangle 135"/>
          <p:cNvSpPr>
            <a:spLocks noChangeArrowheads="1"/>
          </p:cNvSpPr>
          <p:nvPr/>
        </p:nvSpPr>
        <p:spPr bwMode="auto">
          <a:xfrm>
            <a:off x="5807075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84" name="Rectangle 136"/>
          <p:cNvSpPr>
            <a:spLocks noChangeArrowheads="1"/>
          </p:cNvSpPr>
          <p:nvPr/>
        </p:nvSpPr>
        <p:spPr bwMode="auto">
          <a:xfrm>
            <a:off x="5807075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85" name="Rectangle 137"/>
          <p:cNvSpPr>
            <a:spLocks noChangeArrowheads="1"/>
          </p:cNvSpPr>
          <p:nvPr/>
        </p:nvSpPr>
        <p:spPr bwMode="auto">
          <a:xfrm>
            <a:off x="5807075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86" name="Rectangle 138"/>
          <p:cNvSpPr>
            <a:spLocks noChangeArrowheads="1"/>
          </p:cNvSpPr>
          <p:nvPr/>
        </p:nvSpPr>
        <p:spPr bwMode="auto">
          <a:xfrm>
            <a:off x="5807075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87" name="Rectangle 139"/>
          <p:cNvSpPr>
            <a:spLocks noChangeArrowheads="1"/>
          </p:cNvSpPr>
          <p:nvPr/>
        </p:nvSpPr>
        <p:spPr bwMode="auto">
          <a:xfrm>
            <a:off x="5807075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Plural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44450" y="8270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Escreve os verbos nos tempos indicados na tabela.</a:t>
            </a:r>
            <a:endParaRPr lang="pt-PT" sz="1400" b="1"/>
          </a:p>
        </p:txBody>
      </p:sp>
      <p:sp>
        <p:nvSpPr>
          <p:cNvPr id="11330" name="Rectangle 66"/>
          <p:cNvSpPr>
            <a:spLocks noChangeArrowheads="1"/>
          </p:cNvSpPr>
          <p:nvPr/>
        </p:nvSpPr>
        <p:spPr bwMode="auto">
          <a:xfrm>
            <a:off x="1601788" y="1765300"/>
            <a:ext cx="1655762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PRETÉRITO PERFEITO</a:t>
            </a:r>
          </a:p>
          <a:p>
            <a:pPr algn="ctr"/>
            <a:r>
              <a:rPr lang="pt-PT" sz="1400"/>
              <a:t>PASSADO</a:t>
            </a:r>
          </a:p>
        </p:txBody>
      </p:sp>
      <p:sp>
        <p:nvSpPr>
          <p:cNvPr id="11331" name="Rectangle 67"/>
          <p:cNvSpPr>
            <a:spLocks noChangeArrowheads="1"/>
          </p:cNvSpPr>
          <p:nvPr/>
        </p:nvSpPr>
        <p:spPr bwMode="auto">
          <a:xfrm>
            <a:off x="3330575" y="1765300"/>
            <a:ext cx="1655763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PRESENTE</a:t>
            </a:r>
          </a:p>
        </p:txBody>
      </p:sp>
      <p:sp>
        <p:nvSpPr>
          <p:cNvPr id="11332" name="Rectangle 68"/>
          <p:cNvSpPr>
            <a:spLocks noChangeArrowheads="1"/>
          </p:cNvSpPr>
          <p:nvPr/>
        </p:nvSpPr>
        <p:spPr bwMode="auto">
          <a:xfrm>
            <a:off x="5059363" y="1765300"/>
            <a:ext cx="1655762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FUTURO</a:t>
            </a:r>
          </a:p>
        </p:txBody>
      </p:sp>
      <p:sp>
        <p:nvSpPr>
          <p:cNvPr id="11333" name="Rectangle 69"/>
          <p:cNvSpPr>
            <a:spLocks noChangeArrowheads="1"/>
          </p:cNvSpPr>
          <p:nvPr/>
        </p:nvSpPr>
        <p:spPr bwMode="auto">
          <a:xfrm>
            <a:off x="161925" y="219868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Eu</a:t>
            </a:r>
          </a:p>
        </p:txBody>
      </p:sp>
      <p:sp>
        <p:nvSpPr>
          <p:cNvPr id="11334" name="Rectangle 70"/>
          <p:cNvSpPr>
            <a:spLocks noChangeArrowheads="1"/>
          </p:cNvSpPr>
          <p:nvPr/>
        </p:nvSpPr>
        <p:spPr bwMode="auto">
          <a:xfrm>
            <a:off x="161925" y="248602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Tu</a:t>
            </a:r>
          </a:p>
        </p:txBody>
      </p:sp>
      <p:sp>
        <p:nvSpPr>
          <p:cNvPr id="11335" name="Rectangle 71"/>
          <p:cNvSpPr>
            <a:spLocks noChangeArrowheads="1"/>
          </p:cNvSpPr>
          <p:nvPr/>
        </p:nvSpPr>
        <p:spPr bwMode="auto">
          <a:xfrm>
            <a:off x="161925" y="27749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Ele/Ela</a:t>
            </a:r>
          </a:p>
        </p:txBody>
      </p:sp>
      <p:sp>
        <p:nvSpPr>
          <p:cNvPr id="11336" name="Rectangle 72"/>
          <p:cNvSpPr>
            <a:spLocks noChangeArrowheads="1"/>
          </p:cNvSpPr>
          <p:nvPr/>
        </p:nvSpPr>
        <p:spPr bwMode="auto">
          <a:xfrm>
            <a:off x="161925" y="306228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Nós</a:t>
            </a:r>
          </a:p>
        </p:txBody>
      </p:sp>
      <p:sp>
        <p:nvSpPr>
          <p:cNvPr id="11337" name="Rectangle 73"/>
          <p:cNvSpPr>
            <a:spLocks noChangeArrowheads="1"/>
          </p:cNvSpPr>
          <p:nvPr/>
        </p:nvSpPr>
        <p:spPr bwMode="auto">
          <a:xfrm>
            <a:off x="161925" y="334962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Vós</a:t>
            </a:r>
          </a:p>
        </p:txBody>
      </p:sp>
      <p:sp>
        <p:nvSpPr>
          <p:cNvPr id="11338" name="Rectangle 74"/>
          <p:cNvSpPr>
            <a:spLocks noChangeArrowheads="1"/>
          </p:cNvSpPr>
          <p:nvPr/>
        </p:nvSpPr>
        <p:spPr bwMode="auto">
          <a:xfrm>
            <a:off x="161925" y="363696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Eles/Elas</a:t>
            </a:r>
          </a:p>
        </p:txBody>
      </p:sp>
      <p:sp>
        <p:nvSpPr>
          <p:cNvPr id="11339" name="Rectangle 75"/>
          <p:cNvSpPr>
            <a:spLocks noChangeArrowheads="1"/>
          </p:cNvSpPr>
          <p:nvPr/>
        </p:nvSpPr>
        <p:spPr bwMode="auto">
          <a:xfrm>
            <a:off x="1601788" y="21986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40" name="Rectangle 76"/>
          <p:cNvSpPr>
            <a:spLocks noChangeArrowheads="1"/>
          </p:cNvSpPr>
          <p:nvPr/>
        </p:nvSpPr>
        <p:spPr bwMode="auto">
          <a:xfrm>
            <a:off x="3330575" y="21986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41" name="Rectangle 77"/>
          <p:cNvSpPr>
            <a:spLocks noChangeArrowheads="1"/>
          </p:cNvSpPr>
          <p:nvPr/>
        </p:nvSpPr>
        <p:spPr bwMode="auto">
          <a:xfrm>
            <a:off x="5059363" y="21986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42" name="Rectangle 78"/>
          <p:cNvSpPr>
            <a:spLocks noChangeArrowheads="1"/>
          </p:cNvSpPr>
          <p:nvPr/>
        </p:nvSpPr>
        <p:spPr bwMode="auto">
          <a:xfrm>
            <a:off x="1601788" y="24860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43" name="Rectangle 79"/>
          <p:cNvSpPr>
            <a:spLocks noChangeArrowheads="1"/>
          </p:cNvSpPr>
          <p:nvPr/>
        </p:nvSpPr>
        <p:spPr bwMode="auto">
          <a:xfrm>
            <a:off x="3330575" y="24860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44" name="Rectangle 80"/>
          <p:cNvSpPr>
            <a:spLocks noChangeArrowheads="1"/>
          </p:cNvSpPr>
          <p:nvPr/>
        </p:nvSpPr>
        <p:spPr bwMode="auto">
          <a:xfrm>
            <a:off x="5059363" y="24860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45" name="Rectangle 81"/>
          <p:cNvSpPr>
            <a:spLocks noChangeArrowheads="1"/>
          </p:cNvSpPr>
          <p:nvPr/>
        </p:nvSpPr>
        <p:spPr bwMode="auto">
          <a:xfrm>
            <a:off x="1601788" y="27749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46" name="Rectangle 82"/>
          <p:cNvSpPr>
            <a:spLocks noChangeArrowheads="1"/>
          </p:cNvSpPr>
          <p:nvPr/>
        </p:nvSpPr>
        <p:spPr bwMode="auto">
          <a:xfrm>
            <a:off x="3330575" y="27749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47" name="Rectangle 83"/>
          <p:cNvSpPr>
            <a:spLocks noChangeArrowheads="1"/>
          </p:cNvSpPr>
          <p:nvPr/>
        </p:nvSpPr>
        <p:spPr bwMode="auto">
          <a:xfrm>
            <a:off x="5059363" y="27749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48" name="Rectangle 84"/>
          <p:cNvSpPr>
            <a:spLocks noChangeArrowheads="1"/>
          </p:cNvSpPr>
          <p:nvPr/>
        </p:nvSpPr>
        <p:spPr bwMode="auto">
          <a:xfrm>
            <a:off x="1601788" y="30622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49" name="Rectangle 85"/>
          <p:cNvSpPr>
            <a:spLocks noChangeArrowheads="1"/>
          </p:cNvSpPr>
          <p:nvPr/>
        </p:nvSpPr>
        <p:spPr bwMode="auto">
          <a:xfrm>
            <a:off x="3330575" y="30622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50" name="Rectangle 86"/>
          <p:cNvSpPr>
            <a:spLocks noChangeArrowheads="1"/>
          </p:cNvSpPr>
          <p:nvPr/>
        </p:nvSpPr>
        <p:spPr bwMode="auto">
          <a:xfrm>
            <a:off x="5059363" y="30622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51" name="Rectangle 87"/>
          <p:cNvSpPr>
            <a:spLocks noChangeArrowheads="1"/>
          </p:cNvSpPr>
          <p:nvPr/>
        </p:nvSpPr>
        <p:spPr bwMode="auto">
          <a:xfrm>
            <a:off x="1601788" y="33496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52" name="Rectangle 88"/>
          <p:cNvSpPr>
            <a:spLocks noChangeArrowheads="1"/>
          </p:cNvSpPr>
          <p:nvPr/>
        </p:nvSpPr>
        <p:spPr bwMode="auto">
          <a:xfrm>
            <a:off x="3330575" y="33496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53" name="Rectangle 89"/>
          <p:cNvSpPr>
            <a:spLocks noChangeArrowheads="1"/>
          </p:cNvSpPr>
          <p:nvPr/>
        </p:nvSpPr>
        <p:spPr bwMode="auto">
          <a:xfrm>
            <a:off x="5059363" y="33496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54" name="Rectangle 90"/>
          <p:cNvSpPr>
            <a:spLocks noChangeArrowheads="1"/>
          </p:cNvSpPr>
          <p:nvPr/>
        </p:nvSpPr>
        <p:spPr bwMode="auto">
          <a:xfrm>
            <a:off x="1601788" y="36369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55" name="Rectangle 91"/>
          <p:cNvSpPr>
            <a:spLocks noChangeArrowheads="1"/>
          </p:cNvSpPr>
          <p:nvPr/>
        </p:nvSpPr>
        <p:spPr bwMode="auto">
          <a:xfrm>
            <a:off x="3330575" y="363696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56" name="Rectangle 92"/>
          <p:cNvSpPr>
            <a:spLocks noChangeArrowheads="1"/>
          </p:cNvSpPr>
          <p:nvPr/>
        </p:nvSpPr>
        <p:spPr bwMode="auto">
          <a:xfrm>
            <a:off x="5059363" y="36369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57" name="Rectangle 93"/>
          <p:cNvSpPr>
            <a:spLocks noChangeArrowheads="1"/>
          </p:cNvSpPr>
          <p:nvPr/>
        </p:nvSpPr>
        <p:spPr bwMode="auto">
          <a:xfrm>
            <a:off x="-26988" y="1403350"/>
            <a:ext cx="6858001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600"/>
              <a:t>VERBO </a:t>
            </a:r>
            <a:r>
              <a:rPr lang="pt-PT" sz="1600" b="1"/>
              <a:t>ANDAR</a:t>
            </a:r>
            <a:endParaRPr lang="pt-PT" sz="1600"/>
          </a:p>
        </p:txBody>
      </p:sp>
      <p:sp>
        <p:nvSpPr>
          <p:cNvPr id="11358" name="Rectangle 94"/>
          <p:cNvSpPr>
            <a:spLocks noChangeArrowheads="1"/>
          </p:cNvSpPr>
          <p:nvPr/>
        </p:nvSpPr>
        <p:spPr bwMode="auto">
          <a:xfrm>
            <a:off x="1601788" y="4357688"/>
            <a:ext cx="1655762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PRETÉRITO PERFEITO</a:t>
            </a:r>
          </a:p>
          <a:p>
            <a:pPr algn="ctr"/>
            <a:r>
              <a:rPr lang="pt-PT" sz="1400"/>
              <a:t>PASSADO</a:t>
            </a:r>
          </a:p>
        </p:txBody>
      </p:sp>
      <p:sp>
        <p:nvSpPr>
          <p:cNvPr id="11359" name="Rectangle 95"/>
          <p:cNvSpPr>
            <a:spLocks noChangeArrowheads="1"/>
          </p:cNvSpPr>
          <p:nvPr/>
        </p:nvSpPr>
        <p:spPr bwMode="auto">
          <a:xfrm>
            <a:off x="3330575" y="4357688"/>
            <a:ext cx="1655763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PRESENTE</a:t>
            </a:r>
          </a:p>
        </p:txBody>
      </p:sp>
      <p:sp>
        <p:nvSpPr>
          <p:cNvPr id="11360" name="Rectangle 96"/>
          <p:cNvSpPr>
            <a:spLocks noChangeArrowheads="1"/>
          </p:cNvSpPr>
          <p:nvPr/>
        </p:nvSpPr>
        <p:spPr bwMode="auto">
          <a:xfrm>
            <a:off x="5059363" y="4357688"/>
            <a:ext cx="1655762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FUTURO</a:t>
            </a:r>
          </a:p>
        </p:txBody>
      </p:sp>
      <p:sp>
        <p:nvSpPr>
          <p:cNvPr id="11361" name="Rectangle 97"/>
          <p:cNvSpPr>
            <a:spLocks noChangeArrowheads="1"/>
          </p:cNvSpPr>
          <p:nvPr/>
        </p:nvSpPr>
        <p:spPr bwMode="auto">
          <a:xfrm>
            <a:off x="161925" y="47910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Eu</a:t>
            </a:r>
          </a:p>
        </p:txBody>
      </p:sp>
      <p:sp>
        <p:nvSpPr>
          <p:cNvPr id="11362" name="Rectangle 98"/>
          <p:cNvSpPr>
            <a:spLocks noChangeArrowheads="1"/>
          </p:cNvSpPr>
          <p:nvPr/>
        </p:nvSpPr>
        <p:spPr bwMode="auto">
          <a:xfrm>
            <a:off x="161925" y="50784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Tu</a:t>
            </a:r>
          </a:p>
        </p:txBody>
      </p:sp>
      <p:sp>
        <p:nvSpPr>
          <p:cNvPr id="11363" name="Rectangle 99"/>
          <p:cNvSpPr>
            <a:spLocks noChangeArrowheads="1"/>
          </p:cNvSpPr>
          <p:nvPr/>
        </p:nvSpPr>
        <p:spPr bwMode="auto">
          <a:xfrm>
            <a:off x="161925" y="536733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Ele/Ela</a:t>
            </a:r>
          </a:p>
        </p:txBody>
      </p:sp>
      <p:sp>
        <p:nvSpPr>
          <p:cNvPr id="11364" name="Rectangle 100"/>
          <p:cNvSpPr>
            <a:spLocks noChangeArrowheads="1"/>
          </p:cNvSpPr>
          <p:nvPr/>
        </p:nvSpPr>
        <p:spPr bwMode="auto">
          <a:xfrm>
            <a:off x="161925" y="56546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Nós</a:t>
            </a:r>
          </a:p>
        </p:txBody>
      </p:sp>
      <p:sp>
        <p:nvSpPr>
          <p:cNvPr id="11365" name="Rectangle 101"/>
          <p:cNvSpPr>
            <a:spLocks noChangeArrowheads="1"/>
          </p:cNvSpPr>
          <p:nvPr/>
        </p:nvSpPr>
        <p:spPr bwMode="auto">
          <a:xfrm>
            <a:off x="161925" y="59420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Vós</a:t>
            </a:r>
          </a:p>
        </p:txBody>
      </p:sp>
      <p:sp>
        <p:nvSpPr>
          <p:cNvPr id="11366" name="Rectangle 102"/>
          <p:cNvSpPr>
            <a:spLocks noChangeArrowheads="1"/>
          </p:cNvSpPr>
          <p:nvPr/>
        </p:nvSpPr>
        <p:spPr bwMode="auto">
          <a:xfrm>
            <a:off x="161925" y="62293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Eles/Elas</a:t>
            </a:r>
          </a:p>
        </p:txBody>
      </p:sp>
      <p:sp>
        <p:nvSpPr>
          <p:cNvPr id="11367" name="Rectangle 103"/>
          <p:cNvSpPr>
            <a:spLocks noChangeArrowheads="1"/>
          </p:cNvSpPr>
          <p:nvPr/>
        </p:nvSpPr>
        <p:spPr bwMode="auto">
          <a:xfrm>
            <a:off x="1601788" y="47910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68" name="Rectangle 104"/>
          <p:cNvSpPr>
            <a:spLocks noChangeArrowheads="1"/>
          </p:cNvSpPr>
          <p:nvPr/>
        </p:nvSpPr>
        <p:spPr bwMode="auto">
          <a:xfrm>
            <a:off x="3330575" y="47910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69" name="Rectangle 105"/>
          <p:cNvSpPr>
            <a:spLocks noChangeArrowheads="1"/>
          </p:cNvSpPr>
          <p:nvPr/>
        </p:nvSpPr>
        <p:spPr bwMode="auto">
          <a:xfrm>
            <a:off x="5059363" y="47910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70" name="Rectangle 106"/>
          <p:cNvSpPr>
            <a:spLocks noChangeArrowheads="1"/>
          </p:cNvSpPr>
          <p:nvPr/>
        </p:nvSpPr>
        <p:spPr bwMode="auto">
          <a:xfrm>
            <a:off x="1601788" y="50784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71" name="Rectangle 107"/>
          <p:cNvSpPr>
            <a:spLocks noChangeArrowheads="1"/>
          </p:cNvSpPr>
          <p:nvPr/>
        </p:nvSpPr>
        <p:spPr bwMode="auto">
          <a:xfrm>
            <a:off x="3330575" y="50784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72" name="Rectangle 108"/>
          <p:cNvSpPr>
            <a:spLocks noChangeArrowheads="1"/>
          </p:cNvSpPr>
          <p:nvPr/>
        </p:nvSpPr>
        <p:spPr bwMode="auto">
          <a:xfrm>
            <a:off x="5059363" y="50784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73" name="Rectangle 109"/>
          <p:cNvSpPr>
            <a:spLocks noChangeArrowheads="1"/>
          </p:cNvSpPr>
          <p:nvPr/>
        </p:nvSpPr>
        <p:spPr bwMode="auto">
          <a:xfrm>
            <a:off x="1601788" y="53673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74" name="Rectangle 110"/>
          <p:cNvSpPr>
            <a:spLocks noChangeArrowheads="1"/>
          </p:cNvSpPr>
          <p:nvPr/>
        </p:nvSpPr>
        <p:spPr bwMode="auto">
          <a:xfrm>
            <a:off x="3330575" y="53673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75" name="Rectangle 111"/>
          <p:cNvSpPr>
            <a:spLocks noChangeArrowheads="1"/>
          </p:cNvSpPr>
          <p:nvPr/>
        </p:nvSpPr>
        <p:spPr bwMode="auto">
          <a:xfrm>
            <a:off x="5059363" y="53673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76" name="Rectangle 112"/>
          <p:cNvSpPr>
            <a:spLocks noChangeArrowheads="1"/>
          </p:cNvSpPr>
          <p:nvPr/>
        </p:nvSpPr>
        <p:spPr bwMode="auto">
          <a:xfrm>
            <a:off x="1601788" y="56546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77" name="Rectangle 113"/>
          <p:cNvSpPr>
            <a:spLocks noChangeArrowheads="1"/>
          </p:cNvSpPr>
          <p:nvPr/>
        </p:nvSpPr>
        <p:spPr bwMode="auto">
          <a:xfrm>
            <a:off x="3330575" y="56546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78" name="Rectangle 114"/>
          <p:cNvSpPr>
            <a:spLocks noChangeArrowheads="1"/>
          </p:cNvSpPr>
          <p:nvPr/>
        </p:nvSpPr>
        <p:spPr bwMode="auto">
          <a:xfrm>
            <a:off x="5059363" y="56546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79" name="Rectangle 115"/>
          <p:cNvSpPr>
            <a:spLocks noChangeArrowheads="1"/>
          </p:cNvSpPr>
          <p:nvPr/>
        </p:nvSpPr>
        <p:spPr bwMode="auto">
          <a:xfrm>
            <a:off x="1601788" y="59420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80" name="Rectangle 116"/>
          <p:cNvSpPr>
            <a:spLocks noChangeArrowheads="1"/>
          </p:cNvSpPr>
          <p:nvPr/>
        </p:nvSpPr>
        <p:spPr bwMode="auto">
          <a:xfrm>
            <a:off x="3330575" y="59420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81" name="Rectangle 117"/>
          <p:cNvSpPr>
            <a:spLocks noChangeArrowheads="1"/>
          </p:cNvSpPr>
          <p:nvPr/>
        </p:nvSpPr>
        <p:spPr bwMode="auto">
          <a:xfrm>
            <a:off x="5059363" y="59420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82" name="Rectangle 118"/>
          <p:cNvSpPr>
            <a:spLocks noChangeArrowheads="1"/>
          </p:cNvSpPr>
          <p:nvPr/>
        </p:nvSpPr>
        <p:spPr bwMode="auto">
          <a:xfrm>
            <a:off x="1601788" y="62293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83" name="Rectangle 119"/>
          <p:cNvSpPr>
            <a:spLocks noChangeArrowheads="1"/>
          </p:cNvSpPr>
          <p:nvPr/>
        </p:nvSpPr>
        <p:spPr bwMode="auto">
          <a:xfrm>
            <a:off x="3330575" y="62293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84" name="Rectangle 120"/>
          <p:cNvSpPr>
            <a:spLocks noChangeArrowheads="1"/>
          </p:cNvSpPr>
          <p:nvPr/>
        </p:nvSpPr>
        <p:spPr bwMode="auto">
          <a:xfrm>
            <a:off x="5059363" y="62293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85" name="Rectangle 121"/>
          <p:cNvSpPr>
            <a:spLocks noChangeArrowheads="1"/>
          </p:cNvSpPr>
          <p:nvPr/>
        </p:nvSpPr>
        <p:spPr bwMode="auto">
          <a:xfrm>
            <a:off x="-26988" y="3995738"/>
            <a:ext cx="6858001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600"/>
              <a:t>VERBO </a:t>
            </a:r>
            <a:r>
              <a:rPr lang="pt-PT" sz="1600" b="1"/>
              <a:t>FUGIR</a:t>
            </a:r>
            <a:endParaRPr lang="pt-PT" sz="1600"/>
          </a:p>
        </p:txBody>
      </p:sp>
      <p:sp>
        <p:nvSpPr>
          <p:cNvPr id="11386" name="Rectangle 122"/>
          <p:cNvSpPr>
            <a:spLocks noChangeArrowheads="1"/>
          </p:cNvSpPr>
          <p:nvPr/>
        </p:nvSpPr>
        <p:spPr bwMode="auto">
          <a:xfrm>
            <a:off x="1601788" y="6950075"/>
            <a:ext cx="1655762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PRETÉRITO PERFEITO</a:t>
            </a:r>
          </a:p>
          <a:p>
            <a:pPr algn="ctr"/>
            <a:r>
              <a:rPr lang="pt-PT" sz="1400"/>
              <a:t>PASSADO</a:t>
            </a:r>
          </a:p>
        </p:txBody>
      </p:sp>
      <p:sp>
        <p:nvSpPr>
          <p:cNvPr id="11387" name="Rectangle 123"/>
          <p:cNvSpPr>
            <a:spLocks noChangeArrowheads="1"/>
          </p:cNvSpPr>
          <p:nvPr/>
        </p:nvSpPr>
        <p:spPr bwMode="auto">
          <a:xfrm>
            <a:off x="3330575" y="6950075"/>
            <a:ext cx="1655763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PRESENTE</a:t>
            </a:r>
          </a:p>
        </p:txBody>
      </p:sp>
      <p:sp>
        <p:nvSpPr>
          <p:cNvPr id="11388" name="Rectangle 124"/>
          <p:cNvSpPr>
            <a:spLocks noChangeArrowheads="1"/>
          </p:cNvSpPr>
          <p:nvPr/>
        </p:nvSpPr>
        <p:spPr bwMode="auto">
          <a:xfrm>
            <a:off x="5059363" y="6950075"/>
            <a:ext cx="1655762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FUTURO</a:t>
            </a:r>
          </a:p>
        </p:txBody>
      </p:sp>
      <p:sp>
        <p:nvSpPr>
          <p:cNvPr id="11389" name="Rectangle 125"/>
          <p:cNvSpPr>
            <a:spLocks noChangeArrowheads="1"/>
          </p:cNvSpPr>
          <p:nvPr/>
        </p:nvSpPr>
        <p:spPr bwMode="auto">
          <a:xfrm>
            <a:off x="161925" y="738346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Eu</a:t>
            </a:r>
          </a:p>
        </p:txBody>
      </p:sp>
      <p:sp>
        <p:nvSpPr>
          <p:cNvPr id="11390" name="Rectangle 126"/>
          <p:cNvSpPr>
            <a:spLocks noChangeArrowheads="1"/>
          </p:cNvSpPr>
          <p:nvPr/>
        </p:nvSpPr>
        <p:spPr bwMode="auto">
          <a:xfrm>
            <a:off x="161925" y="767080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Tu</a:t>
            </a:r>
          </a:p>
        </p:txBody>
      </p:sp>
      <p:sp>
        <p:nvSpPr>
          <p:cNvPr id="11391" name="Rectangle 127"/>
          <p:cNvSpPr>
            <a:spLocks noChangeArrowheads="1"/>
          </p:cNvSpPr>
          <p:nvPr/>
        </p:nvSpPr>
        <p:spPr bwMode="auto">
          <a:xfrm>
            <a:off x="161925" y="795972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Ele/Ela</a:t>
            </a:r>
          </a:p>
        </p:txBody>
      </p:sp>
      <p:sp>
        <p:nvSpPr>
          <p:cNvPr id="11392" name="Rectangle 128"/>
          <p:cNvSpPr>
            <a:spLocks noChangeArrowheads="1"/>
          </p:cNvSpPr>
          <p:nvPr/>
        </p:nvSpPr>
        <p:spPr bwMode="auto">
          <a:xfrm>
            <a:off x="161925" y="824706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Nós</a:t>
            </a:r>
          </a:p>
        </p:txBody>
      </p:sp>
      <p:sp>
        <p:nvSpPr>
          <p:cNvPr id="11393" name="Rectangle 129"/>
          <p:cNvSpPr>
            <a:spLocks noChangeArrowheads="1"/>
          </p:cNvSpPr>
          <p:nvPr/>
        </p:nvSpPr>
        <p:spPr bwMode="auto">
          <a:xfrm>
            <a:off x="161925" y="853440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Vós</a:t>
            </a:r>
          </a:p>
        </p:txBody>
      </p:sp>
      <p:sp>
        <p:nvSpPr>
          <p:cNvPr id="11394" name="Rectangle 130"/>
          <p:cNvSpPr>
            <a:spLocks noChangeArrowheads="1"/>
          </p:cNvSpPr>
          <p:nvPr/>
        </p:nvSpPr>
        <p:spPr bwMode="auto">
          <a:xfrm>
            <a:off x="161925" y="882173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Eles/Elas</a:t>
            </a:r>
          </a:p>
        </p:txBody>
      </p:sp>
      <p:sp>
        <p:nvSpPr>
          <p:cNvPr id="11395" name="Rectangle 131"/>
          <p:cNvSpPr>
            <a:spLocks noChangeArrowheads="1"/>
          </p:cNvSpPr>
          <p:nvPr/>
        </p:nvSpPr>
        <p:spPr bwMode="auto">
          <a:xfrm>
            <a:off x="1601788" y="73834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96" name="Rectangle 132"/>
          <p:cNvSpPr>
            <a:spLocks noChangeArrowheads="1"/>
          </p:cNvSpPr>
          <p:nvPr/>
        </p:nvSpPr>
        <p:spPr bwMode="auto">
          <a:xfrm>
            <a:off x="3330575" y="738346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97" name="Rectangle 133"/>
          <p:cNvSpPr>
            <a:spLocks noChangeArrowheads="1"/>
          </p:cNvSpPr>
          <p:nvPr/>
        </p:nvSpPr>
        <p:spPr bwMode="auto">
          <a:xfrm>
            <a:off x="5059363" y="73834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98" name="Rectangle 134"/>
          <p:cNvSpPr>
            <a:spLocks noChangeArrowheads="1"/>
          </p:cNvSpPr>
          <p:nvPr/>
        </p:nvSpPr>
        <p:spPr bwMode="auto">
          <a:xfrm>
            <a:off x="1601788" y="767080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399" name="Rectangle 135"/>
          <p:cNvSpPr>
            <a:spLocks noChangeArrowheads="1"/>
          </p:cNvSpPr>
          <p:nvPr/>
        </p:nvSpPr>
        <p:spPr bwMode="auto">
          <a:xfrm>
            <a:off x="3330575" y="767080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400" name="Rectangle 136"/>
          <p:cNvSpPr>
            <a:spLocks noChangeArrowheads="1"/>
          </p:cNvSpPr>
          <p:nvPr/>
        </p:nvSpPr>
        <p:spPr bwMode="auto">
          <a:xfrm>
            <a:off x="5059363" y="767080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401" name="Rectangle 137"/>
          <p:cNvSpPr>
            <a:spLocks noChangeArrowheads="1"/>
          </p:cNvSpPr>
          <p:nvPr/>
        </p:nvSpPr>
        <p:spPr bwMode="auto">
          <a:xfrm>
            <a:off x="1601788" y="79597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402" name="Rectangle 138"/>
          <p:cNvSpPr>
            <a:spLocks noChangeArrowheads="1"/>
          </p:cNvSpPr>
          <p:nvPr/>
        </p:nvSpPr>
        <p:spPr bwMode="auto">
          <a:xfrm>
            <a:off x="3330575" y="79597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403" name="Rectangle 139"/>
          <p:cNvSpPr>
            <a:spLocks noChangeArrowheads="1"/>
          </p:cNvSpPr>
          <p:nvPr/>
        </p:nvSpPr>
        <p:spPr bwMode="auto">
          <a:xfrm>
            <a:off x="5059363" y="79597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404" name="Rectangle 140"/>
          <p:cNvSpPr>
            <a:spLocks noChangeArrowheads="1"/>
          </p:cNvSpPr>
          <p:nvPr/>
        </p:nvSpPr>
        <p:spPr bwMode="auto">
          <a:xfrm>
            <a:off x="1601788" y="82470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405" name="Rectangle 141"/>
          <p:cNvSpPr>
            <a:spLocks noChangeArrowheads="1"/>
          </p:cNvSpPr>
          <p:nvPr/>
        </p:nvSpPr>
        <p:spPr bwMode="auto">
          <a:xfrm>
            <a:off x="3330575" y="824706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406" name="Rectangle 142"/>
          <p:cNvSpPr>
            <a:spLocks noChangeArrowheads="1"/>
          </p:cNvSpPr>
          <p:nvPr/>
        </p:nvSpPr>
        <p:spPr bwMode="auto">
          <a:xfrm>
            <a:off x="5059363" y="82470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407" name="Rectangle 143"/>
          <p:cNvSpPr>
            <a:spLocks noChangeArrowheads="1"/>
          </p:cNvSpPr>
          <p:nvPr/>
        </p:nvSpPr>
        <p:spPr bwMode="auto">
          <a:xfrm>
            <a:off x="1601788" y="853440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408" name="Rectangle 144"/>
          <p:cNvSpPr>
            <a:spLocks noChangeArrowheads="1"/>
          </p:cNvSpPr>
          <p:nvPr/>
        </p:nvSpPr>
        <p:spPr bwMode="auto">
          <a:xfrm>
            <a:off x="3330575" y="853440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409" name="Rectangle 145"/>
          <p:cNvSpPr>
            <a:spLocks noChangeArrowheads="1"/>
          </p:cNvSpPr>
          <p:nvPr/>
        </p:nvSpPr>
        <p:spPr bwMode="auto">
          <a:xfrm>
            <a:off x="5059363" y="853440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410" name="Rectangle 146"/>
          <p:cNvSpPr>
            <a:spLocks noChangeArrowheads="1"/>
          </p:cNvSpPr>
          <p:nvPr/>
        </p:nvSpPr>
        <p:spPr bwMode="auto">
          <a:xfrm>
            <a:off x="1601788" y="88217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411" name="Rectangle 147"/>
          <p:cNvSpPr>
            <a:spLocks noChangeArrowheads="1"/>
          </p:cNvSpPr>
          <p:nvPr/>
        </p:nvSpPr>
        <p:spPr bwMode="auto">
          <a:xfrm>
            <a:off x="3330575" y="88217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412" name="Rectangle 148"/>
          <p:cNvSpPr>
            <a:spLocks noChangeArrowheads="1"/>
          </p:cNvSpPr>
          <p:nvPr/>
        </p:nvSpPr>
        <p:spPr bwMode="auto">
          <a:xfrm>
            <a:off x="5059363" y="88217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1413" name="Rectangle 149"/>
          <p:cNvSpPr>
            <a:spLocks noChangeArrowheads="1"/>
          </p:cNvSpPr>
          <p:nvPr/>
        </p:nvSpPr>
        <p:spPr bwMode="auto">
          <a:xfrm>
            <a:off x="-26988" y="6588125"/>
            <a:ext cx="6858001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600"/>
              <a:t>VERBO </a:t>
            </a:r>
            <a:r>
              <a:rPr lang="pt-PT" sz="1600" b="1"/>
              <a:t>APRENDER</a:t>
            </a:r>
            <a:endParaRPr lang="pt-PT" sz="1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207963" y="16922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É um grupo de palavras que pode ser acrescentado à frase.</a:t>
            </a:r>
            <a:endParaRPr lang="pt-PT" sz="1400" b="1"/>
          </a:p>
        </p:txBody>
      </p:sp>
      <p:sp>
        <p:nvSpPr>
          <p:cNvPr id="12298" name="WordArt 10"/>
          <p:cNvSpPr>
            <a:spLocks noChangeArrowheads="1" noChangeShapeType="1" noTextEdit="1"/>
          </p:cNvSpPr>
          <p:nvPr/>
        </p:nvSpPr>
        <p:spPr bwMode="auto">
          <a:xfrm>
            <a:off x="260350" y="1001713"/>
            <a:ext cx="3043238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GRUPO MÓVEL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188913" y="13319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O QUE É ?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207963" y="24114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pt-PT" sz="1400"/>
              <a:t> </a:t>
            </a:r>
            <a:r>
              <a:rPr lang="pt-PT" sz="1400" b="1"/>
              <a:t>enriquece a frase</a:t>
            </a:r>
            <a:r>
              <a:rPr lang="pt-PT" sz="1400"/>
              <a:t>, acrescentando-lhe </a:t>
            </a:r>
            <a:r>
              <a:rPr lang="pt-PT" sz="1400" b="1"/>
              <a:t>pormenores de lugar, modo, tempo…;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188913" y="20510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PARA QUE SERVE ?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207963" y="27003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pt-PT" sz="1400"/>
              <a:t> </a:t>
            </a:r>
            <a:r>
              <a:rPr lang="pt-PT" sz="1400" b="1"/>
              <a:t>é facultativo</a:t>
            </a:r>
            <a:r>
              <a:rPr lang="pt-PT" sz="1400"/>
              <a:t>, isto é, pode eliminar-se que a frase continua completa;</a:t>
            </a:r>
            <a:endParaRPr lang="pt-PT" sz="1400" b="1"/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207963" y="29876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pt-PT" sz="1400"/>
              <a:t> </a:t>
            </a:r>
            <a:r>
              <a:rPr lang="pt-PT" sz="1400" b="1"/>
              <a:t>é móvel</a:t>
            </a:r>
            <a:r>
              <a:rPr lang="pt-PT" sz="1400"/>
              <a:t> : pode ocupar vários lugares na frase; </a:t>
            </a:r>
            <a:endParaRPr lang="pt-PT" sz="1400" b="1"/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207963" y="32464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pt-PT" sz="1400"/>
              <a:t> </a:t>
            </a:r>
            <a:r>
              <a:rPr lang="pt-PT" sz="1400" b="1"/>
              <a:t>separa-se</a:t>
            </a:r>
            <a:r>
              <a:rPr lang="pt-PT" sz="1400"/>
              <a:t>, geralmente, dos grupos obrigatórios</a:t>
            </a:r>
            <a:r>
              <a:rPr lang="pt-PT" sz="1400" b="1"/>
              <a:t> por meio de vírgulas</a:t>
            </a:r>
            <a:r>
              <a:rPr lang="pt-PT" sz="1400"/>
              <a:t>.</a:t>
            </a:r>
            <a:endParaRPr lang="pt-PT" sz="1400" b="1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188913" y="36068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EXEMPLO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1341438" y="39671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  Diogo   faz   os   deveres ,   pela   manhã  .</a:t>
            </a:r>
            <a:endParaRPr lang="pt-PT" sz="1400" b="1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1341438" y="4211638"/>
            <a:ext cx="71437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 flipH="1">
            <a:off x="2205038" y="4211638"/>
            <a:ext cx="71437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>
            <a:off x="1412875" y="4356100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2278063" y="4211638"/>
            <a:ext cx="71437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 flipH="1">
            <a:off x="3717925" y="4211638"/>
            <a:ext cx="71438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2349500" y="4356100"/>
            <a:ext cx="1366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>
            <a:off x="3860800" y="4211638"/>
            <a:ext cx="71438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 flipH="1">
            <a:off x="5013325" y="4211638"/>
            <a:ext cx="71438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>
            <a:off x="3932238" y="4356100"/>
            <a:ext cx="1081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1412875" y="4498975"/>
            <a:ext cx="792163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G.N</a:t>
            </a:r>
          </a:p>
          <a:p>
            <a:pPr algn="ctr"/>
            <a:r>
              <a:rPr lang="pt-PT" sz="1000"/>
              <a:t>Grupo nominal</a:t>
            </a:r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636838" y="4500563"/>
            <a:ext cx="792162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G.V</a:t>
            </a:r>
          </a:p>
          <a:p>
            <a:pPr algn="ctr"/>
            <a:r>
              <a:rPr lang="pt-PT" sz="1000"/>
              <a:t>Grupo verbal</a:t>
            </a:r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4076700" y="4500563"/>
            <a:ext cx="792163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G.M</a:t>
            </a:r>
          </a:p>
          <a:p>
            <a:pPr algn="ctr"/>
            <a:r>
              <a:rPr lang="pt-PT" sz="1000"/>
              <a:t>Grupo móvel</a:t>
            </a:r>
          </a:p>
        </p:txBody>
      </p:sp>
      <p:sp>
        <p:nvSpPr>
          <p:cNvPr id="12331" name="Rectangle 43"/>
          <p:cNvSpPr>
            <a:spLocks noChangeArrowheads="1"/>
          </p:cNvSpPr>
          <p:nvPr/>
        </p:nvSpPr>
        <p:spPr bwMode="auto">
          <a:xfrm>
            <a:off x="1341438" y="49720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Pela   manhã ,  o   Diogo    faz   os   deveres .</a:t>
            </a:r>
            <a:endParaRPr lang="pt-PT" sz="1400" b="1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565400" y="5218113"/>
            <a:ext cx="71438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33" name="Line 45"/>
          <p:cNvSpPr>
            <a:spLocks noChangeShapeType="1"/>
          </p:cNvSpPr>
          <p:nvPr/>
        </p:nvSpPr>
        <p:spPr bwMode="auto">
          <a:xfrm flipH="1">
            <a:off x="3429000" y="5218113"/>
            <a:ext cx="71438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636838" y="5362575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35" name="Line 47"/>
          <p:cNvSpPr>
            <a:spLocks noChangeShapeType="1"/>
          </p:cNvSpPr>
          <p:nvPr/>
        </p:nvSpPr>
        <p:spPr bwMode="auto">
          <a:xfrm>
            <a:off x="3502025" y="5218113"/>
            <a:ext cx="71438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H="1">
            <a:off x="4941888" y="5218113"/>
            <a:ext cx="71437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37" name="Line 49"/>
          <p:cNvSpPr>
            <a:spLocks noChangeShapeType="1"/>
          </p:cNvSpPr>
          <p:nvPr/>
        </p:nvSpPr>
        <p:spPr bwMode="auto">
          <a:xfrm>
            <a:off x="3575050" y="5362575"/>
            <a:ext cx="1366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>
            <a:off x="1341438" y="5218113"/>
            <a:ext cx="71437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39" name="Line 51"/>
          <p:cNvSpPr>
            <a:spLocks noChangeShapeType="1"/>
          </p:cNvSpPr>
          <p:nvPr/>
        </p:nvSpPr>
        <p:spPr bwMode="auto">
          <a:xfrm flipH="1">
            <a:off x="2493963" y="5218113"/>
            <a:ext cx="71437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40" name="Line 52"/>
          <p:cNvSpPr>
            <a:spLocks noChangeShapeType="1"/>
          </p:cNvSpPr>
          <p:nvPr/>
        </p:nvSpPr>
        <p:spPr bwMode="auto">
          <a:xfrm>
            <a:off x="1412875" y="5362575"/>
            <a:ext cx="1081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2341" name="Rectangle 53"/>
          <p:cNvSpPr>
            <a:spLocks noChangeArrowheads="1"/>
          </p:cNvSpPr>
          <p:nvPr/>
        </p:nvSpPr>
        <p:spPr bwMode="auto">
          <a:xfrm>
            <a:off x="2636838" y="5505450"/>
            <a:ext cx="792162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G.N</a:t>
            </a:r>
          </a:p>
          <a:p>
            <a:pPr algn="ctr"/>
            <a:r>
              <a:rPr lang="pt-PT" sz="1000"/>
              <a:t>Grupo nominal</a:t>
            </a:r>
          </a:p>
        </p:txBody>
      </p:sp>
      <p:sp>
        <p:nvSpPr>
          <p:cNvPr id="12342" name="Rectangle 54"/>
          <p:cNvSpPr>
            <a:spLocks noChangeArrowheads="1"/>
          </p:cNvSpPr>
          <p:nvPr/>
        </p:nvSpPr>
        <p:spPr bwMode="auto">
          <a:xfrm>
            <a:off x="3789363" y="5507038"/>
            <a:ext cx="792162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G.V</a:t>
            </a:r>
          </a:p>
          <a:p>
            <a:pPr algn="ctr"/>
            <a:r>
              <a:rPr lang="pt-PT" sz="1000"/>
              <a:t>Grupo verbal</a:t>
            </a:r>
          </a:p>
        </p:txBody>
      </p:sp>
      <p:sp>
        <p:nvSpPr>
          <p:cNvPr id="12343" name="Rectangle 55"/>
          <p:cNvSpPr>
            <a:spLocks noChangeArrowheads="1"/>
          </p:cNvSpPr>
          <p:nvPr/>
        </p:nvSpPr>
        <p:spPr bwMode="auto">
          <a:xfrm>
            <a:off x="1557338" y="5507038"/>
            <a:ext cx="792162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G.M</a:t>
            </a:r>
          </a:p>
          <a:p>
            <a:pPr algn="ctr"/>
            <a:r>
              <a:rPr lang="pt-PT" sz="1000"/>
              <a:t>Grupo móvel</a:t>
            </a:r>
          </a:p>
        </p:txBody>
      </p:sp>
      <p:sp>
        <p:nvSpPr>
          <p:cNvPr id="12344" name="Rectangle 56"/>
          <p:cNvSpPr>
            <a:spLocks noChangeArrowheads="1"/>
          </p:cNvSpPr>
          <p:nvPr/>
        </p:nvSpPr>
        <p:spPr bwMode="auto">
          <a:xfrm>
            <a:off x="2636838" y="4859338"/>
            <a:ext cx="792162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ou</a:t>
            </a:r>
            <a:endParaRPr lang="pt-PT" sz="1000"/>
          </a:p>
        </p:txBody>
      </p:sp>
      <p:sp>
        <p:nvSpPr>
          <p:cNvPr id="12345" name="Rectangle 57"/>
          <p:cNvSpPr>
            <a:spLocks noChangeArrowheads="1"/>
          </p:cNvSpPr>
          <p:nvPr/>
        </p:nvSpPr>
        <p:spPr bwMode="auto">
          <a:xfrm>
            <a:off x="352425" y="61261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1.1 – Indica :</a:t>
            </a:r>
            <a:endParaRPr lang="pt-PT" sz="1400" b="1" i="1"/>
          </a:p>
        </p:txBody>
      </p:sp>
      <p:sp>
        <p:nvSpPr>
          <p:cNvPr id="12346" name="Rectangle 58"/>
          <p:cNvSpPr>
            <a:spLocks noChangeArrowheads="1"/>
          </p:cNvSpPr>
          <p:nvPr/>
        </p:nvSpPr>
        <p:spPr bwMode="auto">
          <a:xfrm>
            <a:off x="333375" y="65595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GN : _______________________</a:t>
            </a:r>
            <a:endParaRPr lang="pt-PT" sz="1400" b="1" i="1"/>
          </a:p>
        </p:txBody>
      </p:sp>
      <p:sp>
        <p:nvSpPr>
          <p:cNvPr id="12347" name="Rectangle 59"/>
          <p:cNvSpPr>
            <a:spLocks noChangeArrowheads="1"/>
          </p:cNvSpPr>
          <p:nvPr/>
        </p:nvSpPr>
        <p:spPr bwMode="auto">
          <a:xfrm>
            <a:off x="333375" y="68468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GV : _______________________</a:t>
            </a:r>
            <a:endParaRPr lang="pt-PT" sz="1400" b="1" i="1"/>
          </a:p>
        </p:txBody>
      </p:sp>
      <p:sp>
        <p:nvSpPr>
          <p:cNvPr id="12348" name="Rectangle 60"/>
          <p:cNvSpPr>
            <a:spLocks noChangeArrowheads="1"/>
          </p:cNvSpPr>
          <p:nvPr/>
        </p:nvSpPr>
        <p:spPr bwMode="auto">
          <a:xfrm>
            <a:off x="3213100" y="65595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GM : ______________________________</a:t>
            </a:r>
            <a:endParaRPr lang="pt-PT" sz="1400" b="1" i="1"/>
          </a:p>
        </p:txBody>
      </p:sp>
      <p:sp>
        <p:nvSpPr>
          <p:cNvPr id="12349" name="Rectangle 61"/>
          <p:cNvSpPr>
            <a:spLocks noChangeArrowheads="1"/>
          </p:cNvSpPr>
          <p:nvPr/>
        </p:nvSpPr>
        <p:spPr bwMode="auto">
          <a:xfrm>
            <a:off x="3213100" y="68468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Verbo : ____________________________</a:t>
            </a:r>
            <a:endParaRPr lang="pt-PT" sz="1400" b="1" i="1"/>
          </a:p>
        </p:txBody>
      </p:sp>
      <p:sp>
        <p:nvSpPr>
          <p:cNvPr id="12350" name="Rectangle 62"/>
          <p:cNvSpPr>
            <a:spLocks noChangeArrowheads="1"/>
          </p:cNvSpPr>
          <p:nvPr/>
        </p:nvSpPr>
        <p:spPr bwMode="auto">
          <a:xfrm>
            <a:off x="44450" y="58372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Lê a frase : </a:t>
            </a:r>
            <a:r>
              <a:rPr lang="pt-PT" sz="1400" b="1" i="1"/>
              <a:t>“Os gatinhos davam saltos, no jardim.”</a:t>
            </a:r>
          </a:p>
        </p:txBody>
      </p:sp>
      <p:sp>
        <p:nvSpPr>
          <p:cNvPr id="12351" name="Rectangle 63"/>
          <p:cNvSpPr>
            <a:spLocks noChangeArrowheads="1"/>
          </p:cNvSpPr>
          <p:nvPr/>
        </p:nvSpPr>
        <p:spPr bwMode="auto">
          <a:xfrm>
            <a:off x="44450" y="71643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Elimina o grupo móvel das frases :</a:t>
            </a:r>
            <a:endParaRPr lang="pt-PT" sz="1400" b="1" i="1"/>
          </a:p>
        </p:txBody>
      </p:sp>
      <p:sp>
        <p:nvSpPr>
          <p:cNvPr id="12352" name="Rectangle 64"/>
          <p:cNvSpPr>
            <a:spLocks noChangeArrowheads="1"/>
          </p:cNvSpPr>
          <p:nvPr/>
        </p:nvSpPr>
        <p:spPr bwMode="auto">
          <a:xfrm>
            <a:off x="207963" y="7667625"/>
            <a:ext cx="3581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Ao meio-dia, o meu pai virá buscar-me. _________________________________</a:t>
            </a:r>
          </a:p>
        </p:txBody>
      </p:sp>
      <p:sp>
        <p:nvSpPr>
          <p:cNvPr id="12353" name="Rectangle 65"/>
          <p:cNvSpPr>
            <a:spLocks noChangeArrowheads="1"/>
          </p:cNvSpPr>
          <p:nvPr/>
        </p:nvSpPr>
        <p:spPr bwMode="auto">
          <a:xfrm>
            <a:off x="188913" y="7997825"/>
            <a:ext cx="3581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O trânsito, nesta rua, é intenso. ________________________________________</a:t>
            </a:r>
          </a:p>
        </p:txBody>
      </p:sp>
      <p:sp>
        <p:nvSpPr>
          <p:cNvPr id="12354" name="Rectangle 66"/>
          <p:cNvSpPr>
            <a:spLocks noChangeArrowheads="1"/>
          </p:cNvSpPr>
          <p:nvPr/>
        </p:nvSpPr>
        <p:spPr bwMode="auto">
          <a:xfrm>
            <a:off x="188913" y="8358188"/>
            <a:ext cx="35814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A Margarida vê o jogo, sem entusiasmo. _________________________________</a:t>
            </a:r>
          </a:p>
        </p:txBody>
      </p:sp>
      <p:sp>
        <p:nvSpPr>
          <p:cNvPr id="12355" name="Rectangle 67"/>
          <p:cNvSpPr>
            <a:spLocks noChangeArrowheads="1"/>
          </p:cNvSpPr>
          <p:nvPr/>
        </p:nvSpPr>
        <p:spPr bwMode="auto">
          <a:xfrm>
            <a:off x="188913" y="8718550"/>
            <a:ext cx="3581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O Jorge joga à bola, no parque. ________________________________________</a:t>
            </a:r>
          </a:p>
        </p:txBody>
      </p:sp>
      <p:sp>
        <p:nvSpPr>
          <p:cNvPr id="12356" name="Rectangle 68"/>
          <p:cNvSpPr>
            <a:spLocks noChangeArrowheads="1"/>
          </p:cNvSpPr>
          <p:nvPr/>
        </p:nvSpPr>
        <p:spPr bwMode="auto">
          <a:xfrm>
            <a:off x="6597650" y="6732588"/>
            <a:ext cx="260350" cy="24114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2565400" y="1403350"/>
            <a:ext cx="23034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Divisão silábica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4941888" y="1403350"/>
            <a:ext cx="1800225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Número de sílabas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188913" y="1763713"/>
            <a:ext cx="23034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Primavera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188913" y="2051050"/>
            <a:ext cx="23034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Espanha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188913" y="2339975"/>
            <a:ext cx="23034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anteriormente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188913" y="2627313"/>
            <a:ext cx="23034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ampliado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188913" y="2914650"/>
            <a:ext cx="23034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carruagem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188913" y="3201988"/>
            <a:ext cx="23034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Coimbra</a:t>
            </a:r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2565400" y="1763713"/>
            <a:ext cx="23034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4941888" y="17637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2565400" y="2051050"/>
            <a:ext cx="23034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4941888" y="20510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3333" name="Rectangle 21"/>
          <p:cNvSpPr>
            <a:spLocks noChangeArrowheads="1"/>
          </p:cNvSpPr>
          <p:nvPr/>
        </p:nvSpPr>
        <p:spPr bwMode="auto">
          <a:xfrm>
            <a:off x="2565400" y="2339975"/>
            <a:ext cx="23034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4941888" y="233997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2565400" y="2627313"/>
            <a:ext cx="23034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4941888" y="26273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3337" name="Rectangle 25"/>
          <p:cNvSpPr>
            <a:spLocks noChangeArrowheads="1"/>
          </p:cNvSpPr>
          <p:nvPr/>
        </p:nvSpPr>
        <p:spPr bwMode="auto">
          <a:xfrm>
            <a:off x="2565400" y="2914650"/>
            <a:ext cx="23034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3338" name="Rectangle 26"/>
          <p:cNvSpPr>
            <a:spLocks noChangeArrowheads="1"/>
          </p:cNvSpPr>
          <p:nvPr/>
        </p:nvSpPr>
        <p:spPr bwMode="auto">
          <a:xfrm>
            <a:off x="4941888" y="29146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3339" name="Rectangle 27"/>
          <p:cNvSpPr>
            <a:spLocks noChangeArrowheads="1"/>
          </p:cNvSpPr>
          <p:nvPr/>
        </p:nvSpPr>
        <p:spPr bwMode="auto">
          <a:xfrm>
            <a:off x="2565400" y="3201988"/>
            <a:ext cx="23034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4941888" y="320198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3341" name="Rectangle 29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Completa o quadro.</a:t>
            </a:r>
            <a:endParaRPr lang="pt-PT" sz="1400" b="1"/>
          </a:p>
        </p:txBody>
      </p:sp>
      <p:sp>
        <p:nvSpPr>
          <p:cNvPr id="13342" name="Rectangle 30"/>
          <p:cNvSpPr>
            <a:spLocks noChangeArrowheads="1"/>
          </p:cNvSpPr>
          <p:nvPr/>
        </p:nvSpPr>
        <p:spPr bwMode="auto">
          <a:xfrm>
            <a:off x="44450" y="34194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Lê a frase : </a:t>
            </a:r>
            <a:r>
              <a:rPr lang="pt-PT" sz="1400" b="1" i="1"/>
              <a:t>“Os soldados partiram para a guerra, ontem à noite.”</a:t>
            </a:r>
          </a:p>
        </p:txBody>
      </p:sp>
      <p:sp>
        <p:nvSpPr>
          <p:cNvPr id="13343" name="Rectangle 31"/>
          <p:cNvSpPr>
            <a:spLocks noChangeArrowheads="1"/>
          </p:cNvSpPr>
          <p:nvPr/>
        </p:nvSpPr>
        <p:spPr bwMode="auto">
          <a:xfrm>
            <a:off x="352425" y="36782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2.1 – Indica :</a:t>
            </a:r>
            <a:endParaRPr lang="pt-PT" sz="1400" b="1" i="1"/>
          </a:p>
        </p:txBody>
      </p:sp>
      <p:sp>
        <p:nvSpPr>
          <p:cNvPr id="13344" name="Rectangle 32"/>
          <p:cNvSpPr>
            <a:spLocks noChangeArrowheads="1"/>
          </p:cNvSpPr>
          <p:nvPr/>
        </p:nvSpPr>
        <p:spPr bwMode="auto">
          <a:xfrm>
            <a:off x="333375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GN : _______________________</a:t>
            </a:r>
            <a:endParaRPr lang="pt-PT" sz="1400" b="1" i="1"/>
          </a:p>
        </p:txBody>
      </p:sp>
      <p:sp>
        <p:nvSpPr>
          <p:cNvPr id="13345" name="Rectangle 33"/>
          <p:cNvSpPr>
            <a:spLocks noChangeArrowheads="1"/>
          </p:cNvSpPr>
          <p:nvPr/>
        </p:nvSpPr>
        <p:spPr bwMode="auto">
          <a:xfrm>
            <a:off x="333375" y="43259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GV : _______________________</a:t>
            </a:r>
            <a:endParaRPr lang="pt-PT" sz="1400" b="1" i="1"/>
          </a:p>
        </p:txBody>
      </p:sp>
      <p:sp>
        <p:nvSpPr>
          <p:cNvPr id="13346" name="Rectangle 34"/>
          <p:cNvSpPr>
            <a:spLocks noChangeArrowheads="1"/>
          </p:cNvSpPr>
          <p:nvPr/>
        </p:nvSpPr>
        <p:spPr bwMode="auto">
          <a:xfrm>
            <a:off x="3213100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GM : ______________________________</a:t>
            </a:r>
            <a:endParaRPr lang="pt-PT" sz="1400" b="1" i="1"/>
          </a:p>
        </p:txBody>
      </p:sp>
      <p:sp>
        <p:nvSpPr>
          <p:cNvPr id="13347" name="Rectangle 35"/>
          <p:cNvSpPr>
            <a:spLocks noChangeArrowheads="1"/>
          </p:cNvSpPr>
          <p:nvPr/>
        </p:nvSpPr>
        <p:spPr bwMode="auto">
          <a:xfrm>
            <a:off x="3213100" y="43259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Verbo : ____________________________</a:t>
            </a:r>
            <a:endParaRPr lang="pt-PT" sz="1400" b="1" i="1"/>
          </a:p>
        </p:txBody>
      </p:sp>
      <p:sp>
        <p:nvSpPr>
          <p:cNvPr id="13348" name="Rectangle 36"/>
          <p:cNvSpPr>
            <a:spLocks noChangeArrowheads="1"/>
          </p:cNvSpPr>
          <p:nvPr/>
        </p:nvSpPr>
        <p:spPr bwMode="auto">
          <a:xfrm>
            <a:off x="333375" y="46434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2.2 – Escreve a frase na forma negativa.</a:t>
            </a:r>
            <a:endParaRPr lang="pt-PT" sz="1400" b="1" i="1"/>
          </a:p>
        </p:txBody>
      </p:sp>
      <p:sp>
        <p:nvSpPr>
          <p:cNvPr id="13349" name="Rectangle 37"/>
          <p:cNvSpPr>
            <a:spLocks noChangeArrowheads="1"/>
          </p:cNvSpPr>
          <p:nvPr/>
        </p:nvSpPr>
        <p:spPr bwMode="auto">
          <a:xfrm>
            <a:off x="333375" y="53340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2.3 – Escreve-a de novo, mas no feminino singular.</a:t>
            </a:r>
            <a:endParaRPr lang="pt-PT" sz="1400" b="1" i="1"/>
          </a:p>
        </p:txBody>
      </p:sp>
      <p:sp>
        <p:nvSpPr>
          <p:cNvPr id="13350" name="Line 38"/>
          <p:cNvSpPr>
            <a:spLocks noChangeShapeType="1"/>
          </p:cNvSpPr>
          <p:nvPr/>
        </p:nvSpPr>
        <p:spPr bwMode="auto">
          <a:xfrm>
            <a:off x="908050" y="5364163"/>
            <a:ext cx="5834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3351" name="Line 39"/>
          <p:cNvSpPr>
            <a:spLocks noChangeShapeType="1"/>
          </p:cNvSpPr>
          <p:nvPr/>
        </p:nvSpPr>
        <p:spPr bwMode="auto">
          <a:xfrm>
            <a:off x="908050" y="6011863"/>
            <a:ext cx="5834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3352" name="Rectangle 40"/>
          <p:cNvSpPr>
            <a:spLocks noChangeArrowheads="1"/>
          </p:cNvSpPr>
          <p:nvPr/>
        </p:nvSpPr>
        <p:spPr bwMode="auto">
          <a:xfrm>
            <a:off x="44450" y="60118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Sublinha a vermelho os adjectivos e a azul os verbos.</a:t>
            </a:r>
            <a:endParaRPr lang="pt-PT" sz="1400" b="1" i="1"/>
          </a:p>
        </p:txBody>
      </p:sp>
      <p:sp>
        <p:nvSpPr>
          <p:cNvPr id="13353" name="Rectangle 41"/>
          <p:cNvSpPr>
            <a:spLocks noChangeArrowheads="1"/>
          </p:cNvSpPr>
          <p:nvPr/>
        </p:nvSpPr>
        <p:spPr bwMode="auto">
          <a:xfrm>
            <a:off x="188913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comprar</a:t>
            </a:r>
          </a:p>
        </p:txBody>
      </p:sp>
      <p:sp>
        <p:nvSpPr>
          <p:cNvPr id="13354" name="Rectangle 42"/>
          <p:cNvSpPr>
            <a:spLocks noChangeArrowheads="1"/>
          </p:cNvSpPr>
          <p:nvPr/>
        </p:nvSpPr>
        <p:spPr bwMode="auto">
          <a:xfrm>
            <a:off x="1628775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corajoso</a:t>
            </a:r>
          </a:p>
        </p:txBody>
      </p:sp>
      <p:sp>
        <p:nvSpPr>
          <p:cNvPr id="13355" name="Rectangle 43"/>
          <p:cNvSpPr>
            <a:spLocks noChangeArrowheads="1"/>
          </p:cNvSpPr>
          <p:nvPr/>
        </p:nvSpPr>
        <p:spPr bwMode="auto">
          <a:xfrm>
            <a:off x="3860800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salvaram</a:t>
            </a:r>
          </a:p>
        </p:txBody>
      </p:sp>
      <p:sp>
        <p:nvSpPr>
          <p:cNvPr id="13356" name="Rectangle 44"/>
          <p:cNvSpPr>
            <a:spLocks noChangeArrowheads="1"/>
          </p:cNvSpPr>
          <p:nvPr/>
        </p:nvSpPr>
        <p:spPr bwMode="auto">
          <a:xfrm>
            <a:off x="5805488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guloso</a:t>
            </a:r>
          </a:p>
        </p:txBody>
      </p:sp>
      <p:sp>
        <p:nvSpPr>
          <p:cNvPr id="13357" name="Rectangle 45"/>
          <p:cNvSpPr>
            <a:spLocks noChangeArrowheads="1"/>
          </p:cNvSpPr>
          <p:nvPr/>
        </p:nvSpPr>
        <p:spPr bwMode="auto">
          <a:xfrm>
            <a:off x="620713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belo</a:t>
            </a:r>
          </a:p>
        </p:txBody>
      </p:sp>
      <p:sp>
        <p:nvSpPr>
          <p:cNvPr id="13358" name="Rectangle 46"/>
          <p:cNvSpPr>
            <a:spLocks noChangeArrowheads="1"/>
          </p:cNvSpPr>
          <p:nvPr/>
        </p:nvSpPr>
        <p:spPr bwMode="auto">
          <a:xfrm>
            <a:off x="2852738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matastes</a:t>
            </a:r>
          </a:p>
        </p:txBody>
      </p:sp>
      <p:sp>
        <p:nvSpPr>
          <p:cNvPr id="13359" name="Rectangle 47"/>
          <p:cNvSpPr>
            <a:spLocks noChangeArrowheads="1"/>
          </p:cNvSpPr>
          <p:nvPr/>
        </p:nvSpPr>
        <p:spPr bwMode="auto">
          <a:xfrm>
            <a:off x="5011738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destrui</a:t>
            </a:r>
          </a:p>
        </p:txBody>
      </p:sp>
      <p:sp>
        <p:nvSpPr>
          <p:cNvPr id="13360" name="Rectangle 48"/>
          <p:cNvSpPr>
            <a:spLocks noChangeArrowheads="1"/>
          </p:cNvSpPr>
          <p:nvPr/>
        </p:nvSpPr>
        <p:spPr bwMode="auto">
          <a:xfrm>
            <a:off x="44450" y="76390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4 – Completa com o verbo </a:t>
            </a:r>
            <a:r>
              <a:rPr lang="pt-PT" sz="1400" u="sng"/>
              <a:t>andar</a:t>
            </a:r>
            <a:r>
              <a:rPr lang="pt-PT" sz="1400"/>
              <a:t> nos tempos pedidos.</a:t>
            </a:r>
            <a:endParaRPr lang="pt-PT" sz="1400" b="1" i="1"/>
          </a:p>
        </p:txBody>
      </p:sp>
      <p:sp>
        <p:nvSpPr>
          <p:cNvPr id="13361" name="Rectangle 49"/>
          <p:cNvSpPr>
            <a:spLocks noChangeArrowheads="1"/>
          </p:cNvSpPr>
          <p:nvPr/>
        </p:nvSpPr>
        <p:spPr bwMode="auto">
          <a:xfrm>
            <a:off x="352425" y="83597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</a:pPr>
            <a:r>
              <a:rPr lang="pt-PT" sz="1400"/>
              <a:t>Os soldados __________________ pelos desertos. (presente)</a:t>
            </a:r>
          </a:p>
          <a:p>
            <a:pPr>
              <a:lnSpc>
                <a:spcPct val="150000"/>
              </a:lnSpc>
            </a:pPr>
            <a:r>
              <a:rPr lang="pt-PT" sz="1400"/>
              <a:t>Nós _________________ perdidos durante a noite. (passado)</a:t>
            </a:r>
          </a:p>
          <a:p>
            <a:pPr>
              <a:lnSpc>
                <a:spcPct val="150000"/>
              </a:lnSpc>
            </a:pPr>
            <a:r>
              <a:rPr lang="pt-PT" sz="1400"/>
              <a:t>Tu _____________ pelo parque até te cansares ? (futuro)</a:t>
            </a:r>
            <a:endParaRPr lang="pt-PT" sz="1400" b="1" i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44450" y="8270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Escreve os verbos nos tempos indicados na tabela.</a:t>
            </a:r>
            <a:endParaRPr lang="pt-PT" sz="1400" b="1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1601788" y="1765300"/>
            <a:ext cx="1655762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PRETÉRITO PERFEITO</a:t>
            </a:r>
          </a:p>
          <a:p>
            <a:pPr algn="ctr"/>
            <a:r>
              <a:rPr lang="pt-PT" sz="1400"/>
              <a:t>PASSADO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3330575" y="1765300"/>
            <a:ext cx="1655763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PRESENTE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059363" y="1765300"/>
            <a:ext cx="1655762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FUTURO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161925" y="219868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Eu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161925" y="248602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Tu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161925" y="27749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Ele/Ela</a:t>
            </a:r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161925" y="306228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Nós</a:t>
            </a: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161925" y="334962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Vós</a:t>
            </a:r>
          </a:p>
        </p:txBody>
      </p:sp>
      <p:sp>
        <p:nvSpPr>
          <p:cNvPr id="14354" name="Rectangle 18"/>
          <p:cNvSpPr>
            <a:spLocks noChangeArrowheads="1"/>
          </p:cNvSpPr>
          <p:nvPr/>
        </p:nvSpPr>
        <p:spPr bwMode="auto">
          <a:xfrm>
            <a:off x="161925" y="363696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Eles/Elas</a:t>
            </a:r>
          </a:p>
        </p:txBody>
      </p:sp>
      <p:sp>
        <p:nvSpPr>
          <p:cNvPr id="14355" name="Rectangle 19"/>
          <p:cNvSpPr>
            <a:spLocks noChangeArrowheads="1"/>
          </p:cNvSpPr>
          <p:nvPr/>
        </p:nvSpPr>
        <p:spPr bwMode="auto">
          <a:xfrm>
            <a:off x="1601788" y="21986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3330575" y="21986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5059363" y="21986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1601788" y="24860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3330575" y="24860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5059363" y="24860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1601788" y="27749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3330575" y="27749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5059363" y="27749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64" name="Rectangle 28"/>
          <p:cNvSpPr>
            <a:spLocks noChangeArrowheads="1"/>
          </p:cNvSpPr>
          <p:nvPr/>
        </p:nvSpPr>
        <p:spPr bwMode="auto">
          <a:xfrm>
            <a:off x="1601788" y="30622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65" name="Rectangle 29"/>
          <p:cNvSpPr>
            <a:spLocks noChangeArrowheads="1"/>
          </p:cNvSpPr>
          <p:nvPr/>
        </p:nvSpPr>
        <p:spPr bwMode="auto">
          <a:xfrm>
            <a:off x="3330575" y="30622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66" name="Rectangle 30"/>
          <p:cNvSpPr>
            <a:spLocks noChangeArrowheads="1"/>
          </p:cNvSpPr>
          <p:nvPr/>
        </p:nvSpPr>
        <p:spPr bwMode="auto">
          <a:xfrm>
            <a:off x="5059363" y="30622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67" name="Rectangle 31"/>
          <p:cNvSpPr>
            <a:spLocks noChangeArrowheads="1"/>
          </p:cNvSpPr>
          <p:nvPr/>
        </p:nvSpPr>
        <p:spPr bwMode="auto">
          <a:xfrm>
            <a:off x="1601788" y="33496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68" name="Rectangle 32"/>
          <p:cNvSpPr>
            <a:spLocks noChangeArrowheads="1"/>
          </p:cNvSpPr>
          <p:nvPr/>
        </p:nvSpPr>
        <p:spPr bwMode="auto">
          <a:xfrm>
            <a:off x="3330575" y="33496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69" name="Rectangle 33"/>
          <p:cNvSpPr>
            <a:spLocks noChangeArrowheads="1"/>
          </p:cNvSpPr>
          <p:nvPr/>
        </p:nvSpPr>
        <p:spPr bwMode="auto">
          <a:xfrm>
            <a:off x="5059363" y="33496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70" name="Rectangle 34"/>
          <p:cNvSpPr>
            <a:spLocks noChangeArrowheads="1"/>
          </p:cNvSpPr>
          <p:nvPr/>
        </p:nvSpPr>
        <p:spPr bwMode="auto">
          <a:xfrm>
            <a:off x="1601788" y="36369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71" name="Rectangle 35"/>
          <p:cNvSpPr>
            <a:spLocks noChangeArrowheads="1"/>
          </p:cNvSpPr>
          <p:nvPr/>
        </p:nvSpPr>
        <p:spPr bwMode="auto">
          <a:xfrm>
            <a:off x="3330575" y="363696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72" name="Rectangle 36"/>
          <p:cNvSpPr>
            <a:spLocks noChangeArrowheads="1"/>
          </p:cNvSpPr>
          <p:nvPr/>
        </p:nvSpPr>
        <p:spPr bwMode="auto">
          <a:xfrm>
            <a:off x="5059363" y="36369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73" name="Rectangle 37"/>
          <p:cNvSpPr>
            <a:spLocks noChangeArrowheads="1"/>
          </p:cNvSpPr>
          <p:nvPr/>
        </p:nvSpPr>
        <p:spPr bwMode="auto">
          <a:xfrm>
            <a:off x="-26988" y="1403350"/>
            <a:ext cx="6858001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600"/>
              <a:t>VERBO </a:t>
            </a:r>
            <a:r>
              <a:rPr lang="pt-PT" sz="1600" b="1"/>
              <a:t>BRINCAR</a:t>
            </a:r>
            <a:endParaRPr lang="pt-PT" sz="1600"/>
          </a:p>
        </p:txBody>
      </p:sp>
      <p:sp>
        <p:nvSpPr>
          <p:cNvPr id="14374" name="Rectangle 38"/>
          <p:cNvSpPr>
            <a:spLocks noChangeArrowheads="1"/>
          </p:cNvSpPr>
          <p:nvPr/>
        </p:nvSpPr>
        <p:spPr bwMode="auto">
          <a:xfrm>
            <a:off x="1601788" y="4357688"/>
            <a:ext cx="1655762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PRETÉRITO PERFEITO</a:t>
            </a:r>
          </a:p>
          <a:p>
            <a:pPr algn="ctr"/>
            <a:r>
              <a:rPr lang="pt-PT" sz="1400"/>
              <a:t>PASSADO</a:t>
            </a:r>
          </a:p>
        </p:txBody>
      </p:sp>
      <p:sp>
        <p:nvSpPr>
          <p:cNvPr id="14375" name="Rectangle 39"/>
          <p:cNvSpPr>
            <a:spLocks noChangeArrowheads="1"/>
          </p:cNvSpPr>
          <p:nvPr/>
        </p:nvSpPr>
        <p:spPr bwMode="auto">
          <a:xfrm>
            <a:off x="3330575" y="4357688"/>
            <a:ext cx="1655763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PRESENTE</a:t>
            </a:r>
          </a:p>
        </p:txBody>
      </p:sp>
      <p:sp>
        <p:nvSpPr>
          <p:cNvPr id="14376" name="Rectangle 40"/>
          <p:cNvSpPr>
            <a:spLocks noChangeArrowheads="1"/>
          </p:cNvSpPr>
          <p:nvPr/>
        </p:nvSpPr>
        <p:spPr bwMode="auto">
          <a:xfrm>
            <a:off x="5059363" y="4357688"/>
            <a:ext cx="1655762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FUTURO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161925" y="47910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Eu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161925" y="50784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Tu</a:t>
            </a:r>
          </a:p>
        </p:txBody>
      </p:sp>
      <p:sp>
        <p:nvSpPr>
          <p:cNvPr id="14379" name="Rectangle 43"/>
          <p:cNvSpPr>
            <a:spLocks noChangeArrowheads="1"/>
          </p:cNvSpPr>
          <p:nvPr/>
        </p:nvSpPr>
        <p:spPr bwMode="auto">
          <a:xfrm>
            <a:off x="161925" y="536733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Ele/Ela</a:t>
            </a:r>
          </a:p>
        </p:txBody>
      </p:sp>
      <p:sp>
        <p:nvSpPr>
          <p:cNvPr id="14380" name="Rectangle 44"/>
          <p:cNvSpPr>
            <a:spLocks noChangeArrowheads="1"/>
          </p:cNvSpPr>
          <p:nvPr/>
        </p:nvSpPr>
        <p:spPr bwMode="auto">
          <a:xfrm>
            <a:off x="161925" y="56546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Nós</a:t>
            </a:r>
          </a:p>
        </p:txBody>
      </p:sp>
      <p:sp>
        <p:nvSpPr>
          <p:cNvPr id="14381" name="Rectangle 45"/>
          <p:cNvSpPr>
            <a:spLocks noChangeArrowheads="1"/>
          </p:cNvSpPr>
          <p:nvPr/>
        </p:nvSpPr>
        <p:spPr bwMode="auto">
          <a:xfrm>
            <a:off x="161925" y="59420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Vós</a:t>
            </a:r>
          </a:p>
        </p:txBody>
      </p:sp>
      <p:sp>
        <p:nvSpPr>
          <p:cNvPr id="14382" name="Rectangle 46"/>
          <p:cNvSpPr>
            <a:spLocks noChangeArrowheads="1"/>
          </p:cNvSpPr>
          <p:nvPr/>
        </p:nvSpPr>
        <p:spPr bwMode="auto">
          <a:xfrm>
            <a:off x="161925" y="62293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Eles/Elas</a:t>
            </a:r>
          </a:p>
        </p:txBody>
      </p:sp>
      <p:sp>
        <p:nvSpPr>
          <p:cNvPr id="14383" name="Rectangle 47"/>
          <p:cNvSpPr>
            <a:spLocks noChangeArrowheads="1"/>
          </p:cNvSpPr>
          <p:nvPr/>
        </p:nvSpPr>
        <p:spPr bwMode="auto">
          <a:xfrm>
            <a:off x="1601788" y="47910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3330575" y="47910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5059363" y="47910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1601788" y="50784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3330575" y="50784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5059363" y="50784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601788" y="53673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90" name="Rectangle 54"/>
          <p:cNvSpPr>
            <a:spLocks noChangeArrowheads="1"/>
          </p:cNvSpPr>
          <p:nvPr/>
        </p:nvSpPr>
        <p:spPr bwMode="auto">
          <a:xfrm>
            <a:off x="3330575" y="53673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5059363" y="53673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92" name="Rectangle 56"/>
          <p:cNvSpPr>
            <a:spLocks noChangeArrowheads="1"/>
          </p:cNvSpPr>
          <p:nvPr/>
        </p:nvSpPr>
        <p:spPr bwMode="auto">
          <a:xfrm>
            <a:off x="1601788" y="56546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3330575" y="56546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94" name="Rectangle 58"/>
          <p:cNvSpPr>
            <a:spLocks noChangeArrowheads="1"/>
          </p:cNvSpPr>
          <p:nvPr/>
        </p:nvSpPr>
        <p:spPr bwMode="auto">
          <a:xfrm>
            <a:off x="5059363" y="56546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95" name="Rectangle 59"/>
          <p:cNvSpPr>
            <a:spLocks noChangeArrowheads="1"/>
          </p:cNvSpPr>
          <p:nvPr/>
        </p:nvSpPr>
        <p:spPr bwMode="auto">
          <a:xfrm>
            <a:off x="1601788" y="59420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96" name="Rectangle 60"/>
          <p:cNvSpPr>
            <a:spLocks noChangeArrowheads="1"/>
          </p:cNvSpPr>
          <p:nvPr/>
        </p:nvSpPr>
        <p:spPr bwMode="auto">
          <a:xfrm>
            <a:off x="3330575" y="59420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97" name="Rectangle 61"/>
          <p:cNvSpPr>
            <a:spLocks noChangeArrowheads="1"/>
          </p:cNvSpPr>
          <p:nvPr/>
        </p:nvSpPr>
        <p:spPr bwMode="auto">
          <a:xfrm>
            <a:off x="5059363" y="59420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98" name="Rectangle 62"/>
          <p:cNvSpPr>
            <a:spLocks noChangeArrowheads="1"/>
          </p:cNvSpPr>
          <p:nvPr/>
        </p:nvSpPr>
        <p:spPr bwMode="auto">
          <a:xfrm>
            <a:off x="1601788" y="62293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399" name="Rectangle 63"/>
          <p:cNvSpPr>
            <a:spLocks noChangeArrowheads="1"/>
          </p:cNvSpPr>
          <p:nvPr/>
        </p:nvSpPr>
        <p:spPr bwMode="auto">
          <a:xfrm>
            <a:off x="3330575" y="62293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00" name="Rectangle 64"/>
          <p:cNvSpPr>
            <a:spLocks noChangeArrowheads="1"/>
          </p:cNvSpPr>
          <p:nvPr/>
        </p:nvSpPr>
        <p:spPr bwMode="auto">
          <a:xfrm>
            <a:off x="5059363" y="62293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01" name="Rectangle 65"/>
          <p:cNvSpPr>
            <a:spLocks noChangeArrowheads="1"/>
          </p:cNvSpPr>
          <p:nvPr/>
        </p:nvSpPr>
        <p:spPr bwMode="auto">
          <a:xfrm>
            <a:off x="-26988" y="3995738"/>
            <a:ext cx="6858001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600"/>
              <a:t>VERBO </a:t>
            </a:r>
            <a:r>
              <a:rPr lang="pt-PT" sz="1600" b="1"/>
              <a:t>PARTIR</a:t>
            </a:r>
            <a:endParaRPr lang="pt-PT" sz="1600"/>
          </a:p>
        </p:txBody>
      </p:sp>
      <p:sp>
        <p:nvSpPr>
          <p:cNvPr id="14402" name="Rectangle 66"/>
          <p:cNvSpPr>
            <a:spLocks noChangeArrowheads="1"/>
          </p:cNvSpPr>
          <p:nvPr/>
        </p:nvSpPr>
        <p:spPr bwMode="auto">
          <a:xfrm>
            <a:off x="1601788" y="6950075"/>
            <a:ext cx="1655762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PRETÉRITO PERFEITO</a:t>
            </a:r>
          </a:p>
          <a:p>
            <a:pPr algn="ctr"/>
            <a:r>
              <a:rPr lang="pt-PT" sz="1400"/>
              <a:t>PASSADO</a:t>
            </a:r>
          </a:p>
        </p:txBody>
      </p:sp>
      <p:sp>
        <p:nvSpPr>
          <p:cNvPr id="14403" name="Rectangle 67"/>
          <p:cNvSpPr>
            <a:spLocks noChangeArrowheads="1"/>
          </p:cNvSpPr>
          <p:nvPr/>
        </p:nvSpPr>
        <p:spPr bwMode="auto">
          <a:xfrm>
            <a:off x="3330575" y="6950075"/>
            <a:ext cx="1655763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PRESENTE</a:t>
            </a:r>
          </a:p>
        </p:txBody>
      </p:sp>
      <p:sp>
        <p:nvSpPr>
          <p:cNvPr id="14404" name="Rectangle 68"/>
          <p:cNvSpPr>
            <a:spLocks noChangeArrowheads="1"/>
          </p:cNvSpPr>
          <p:nvPr/>
        </p:nvSpPr>
        <p:spPr bwMode="auto">
          <a:xfrm>
            <a:off x="5059363" y="6950075"/>
            <a:ext cx="1655762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FUTURO</a:t>
            </a:r>
          </a:p>
        </p:txBody>
      </p:sp>
      <p:sp>
        <p:nvSpPr>
          <p:cNvPr id="14405" name="Rectangle 69"/>
          <p:cNvSpPr>
            <a:spLocks noChangeArrowheads="1"/>
          </p:cNvSpPr>
          <p:nvPr/>
        </p:nvSpPr>
        <p:spPr bwMode="auto">
          <a:xfrm>
            <a:off x="161925" y="738346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Eu</a:t>
            </a:r>
          </a:p>
        </p:txBody>
      </p:sp>
      <p:sp>
        <p:nvSpPr>
          <p:cNvPr id="14406" name="Rectangle 70"/>
          <p:cNvSpPr>
            <a:spLocks noChangeArrowheads="1"/>
          </p:cNvSpPr>
          <p:nvPr/>
        </p:nvSpPr>
        <p:spPr bwMode="auto">
          <a:xfrm>
            <a:off x="161925" y="767080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Tu</a:t>
            </a:r>
          </a:p>
        </p:txBody>
      </p:sp>
      <p:sp>
        <p:nvSpPr>
          <p:cNvPr id="14407" name="Rectangle 71"/>
          <p:cNvSpPr>
            <a:spLocks noChangeArrowheads="1"/>
          </p:cNvSpPr>
          <p:nvPr/>
        </p:nvSpPr>
        <p:spPr bwMode="auto">
          <a:xfrm>
            <a:off x="161925" y="795972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Ele/Ela</a:t>
            </a:r>
          </a:p>
        </p:txBody>
      </p:sp>
      <p:sp>
        <p:nvSpPr>
          <p:cNvPr id="14408" name="Rectangle 72"/>
          <p:cNvSpPr>
            <a:spLocks noChangeArrowheads="1"/>
          </p:cNvSpPr>
          <p:nvPr/>
        </p:nvSpPr>
        <p:spPr bwMode="auto">
          <a:xfrm>
            <a:off x="161925" y="824706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Nós</a:t>
            </a:r>
          </a:p>
        </p:txBody>
      </p:sp>
      <p:sp>
        <p:nvSpPr>
          <p:cNvPr id="14409" name="Rectangle 73"/>
          <p:cNvSpPr>
            <a:spLocks noChangeArrowheads="1"/>
          </p:cNvSpPr>
          <p:nvPr/>
        </p:nvSpPr>
        <p:spPr bwMode="auto">
          <a:xfrm>
            <a:off x="161925" y="853440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Vós</a:t>
            </a:r>
          </a:p>
        </p:txBody>
      </p:sp>
      <p:sp>
        <p:nvSpPr>
          <p:cNvPr id="14410" name="Rectangle 74"/>
          <p:cNvSpPr>
            <a:spLocks noChangeArrowheads="1"/>
          </p:cNvSpPr>
          <p:nvPr/>
        </p:nvSpPr>
        <p:spPr bwMode="auto">
          <a:xfrm>
            <a:off x="161925" y="882173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Eles/Elas</a:t>
            </a:r>
          </a:p>
        </p:txBody>
      </p:sp>
      <p:sp>
        <p:nvSpPr>
          <p:cNvPr id="14411" name="Rectangle 75"/>
          <p:cNvSpPr>
            <a:spLocks noChangeArrowheads="1"/>
          </p:cNvSpPr>
          <p:nvPr/>
        </p:nvSpPr>
        <p:spPr bwMode="auto">
          <a:xfrm>
            <a:off x="1601788" y="73834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12" name="Rectangle 76"/>
          <p:cNvSpPr>
            <a:spLocks noChangeArrowheads="1"/>
          </p:cNvSpPr>
          <p:nvPr/>
        </p:nvSpPr>
        <p:spPr bwMode="auto">
          <a:xfrm>
            <a:off x="3330575" y="738346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13" name="Rectangle 77"/>
          <p:cNvSpPr>
            <a:spLocks noChangeArrowheads="1"/>
          </p:cNvSpPr>
          <p:nvPr/>
        </p:nvSpPr>
        <p:spPr bwMode="auto">
          <a:xfrm>
            <a:off x="5059363" y="73834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14" name="Rectangle 78"/>
          <p:cNvSpPr>
            <a:spLocks noChangeArrowheads="1"/>
          </p:cNvSpPr>
          <p:nvPr/>
        </p:nvSpPr>
        <p:spPr bwMode="auto">
          <a:xfrm>
            <a:off x="1601788" y="767080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15" name="Rectangle 79"/>
          <p:cNvSpPr>
            <a:spLocks noChangeArrowheads="1"/>
          </p:cNvSpPr>
          <p:nvPr/>
        </p:nvSpPr>
        <p:spPr bwMode="auto">
          <a:xfrm>
            <a:off x="3330575" y="767080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16" name="Rectangle 80"/>
          <p:cNvSpPr>
            <a:spLocks noChangeArrowheads="1"/>
          </p:cNvSpPr>
          <p:nvPr/>
        </p:nvSpPr>
        <p:spPr bwMode="auto">
          <a:xfrm>
            <a:off x="5059363" y="767080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17" name="Rectangle 81"/>
          <p:cNvSpPr>
            <a:spLocks noChangeArrowheads="1"/>
          </p:cNvSpPr>
          <p:nvPr/>
        </p:nvSpPr>
        <p:spPr bwMode="auto">
          <a:xfrm>
            <a:off x="1601788" y="79597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18" name="Rectangle 82"/>
          <p:cNvSpPr>
            <a:spLocks noChangeArrowheads="1"/>
          </p:cNvSpPr>
          <p:nvPr/>
        </p:nvSpPr>
        <p:spPr bwMode="auto">
          <a:xfrm>
            <a:off x="3330575" y="79597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19" name="Rectangle 83"/>
          <p:cNvSpPr>
            <a:spLocks noChangeArrowheads="1"/>
          </p:cNvSpPr>
          <p:nvPr/>
        </p:nvSpPr>
        <p:spPr bwMode="auto">
          <a:xfrm>
            <a:off x="5059363" y="79597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20" name="Rectangle 84"/>
          <p:cNvSpPr>
            <a:spLocks noChangeArrowheads="1"/>
          </p:cNvSpPr>
          <p:nvPr/>
        </p:nvSpPr>
        <p:spPr bwMode="auto">
          <a:xfrm>
            <a:off x="1601788" y="82470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21" name="Rectangle 85"/>
          <p:cNvSpPr>
            <a:spLocks noChangeArrowheads="1"/>
          </p:cNvSpPr>
          <p:nvPr/>
        </p:nvSpPr>
        <p:spPr bwMode="auto">
          <a:xfrm>
            <a:off x="3330575" y="824706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22" name="Rectangle 86"/>
          <p:cNvSpPr>
            <a:spLocks noChangeArrowheads="1"/>
          </p:cNvSpPr>
          <p:nvPr/>
        </p:nvSpPr>
        <p:spPr bwMode="auto">
          <a:xfrm>
            <a:off x="5059363" y="82470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23" name="Rectangle 87"/>
          <p:cNvSpPr>
            <a:spLocks noChangeArrowheads="1"/>
          </p:cNvSpPr>
          <p:nvPr/>
        </p:nvSpPr>
        <p:spPr bwMode="auto">
          <a:xfrm>
            <a:off x="1601788" y="853440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24" name="Rectangle 88"/>
          <p:cNvSpPr>
            <a:spLocks noChangeArrowheads="1"/>
          </p:cNvSpPr>
          <p:nvPr/>
        </p:nvSpPr>
        <p:spPr bwMode="auto">
          <a:xfrm>
            <a:off x="3330575" y="853440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25" name="Rectangle 89"/>
          <p:cNvSpPr>
            <a:spLocks noChangeArrowheads="1"/>
          </p:cNvSpPr>
          <p:nvPr/>
        </p:nvSpPr>
        <p:spPr bwMode="auto">
          <a:xfrm>
            <a:off x="5059363" y="853440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26" name="Rectangle 90"/>
          <p:cNvSpPr>
            <a:spLocks noChangeArrowheads="1"/>
          </p:cNvSpPr>
          <p:nvPr/>
        </p:nvSpPr>
        <p:spPr bwMode="auto">
          <a:xfrm>
            <a:off x="1601788" y="88217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27" name="Rectangle 91"/>
          <p:cNvSpPr>
            <a:spLocks noChangeArrowheads="1"/>
          </p:cNvSpPr>
          <p:nvPr/>
        </p:nvSpPr>
        <p:spPr bwMode="auto">
          <a:xfrm>
            <a:off x="3330575" y="88217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28" name="Rectangle 92"/>
          <p:cNvSpPr>
            <a:spLocks noChangeArrowheads="1"/>
          </p:cNvSpPr>
          <p:nvPr/>
        </p:nvSpPr>
        <p:spPr bwMode="auto">
          <a:xfrm>
            <a:off x="5059363" y="88217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4429" name="Rectangle 93"/>
          <p:cNvSpPr>
            <a:spLocks noChangeArrowheads="1"/>
          </p:cNvSpPr>
          <p:nvPr/>
        </p:nvSpPr>
        <p:spPr bwMode="auto">
          <a:xfrm>
            <a:off x="-26988" y="6588125"/>
            <a:ext cx="6858001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600"/>
              <a:t>VERBO </a:t>
            </a:r>
            <a:r>
              <a:rPr lang="pt-PT" sz="1600" b="1"/>
              <a:t>LER</a:t>
            </a:r>
            <a:endParaRPr lang="pt-PT" sz="1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2565400" y="1403350"/>
            <a:ext cx="23034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Divisão silábica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941888" y="1403350"/>
            <a:ext cx="1800225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Número de sílabas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88913" y="1763713"/>
            <a:ext cx="23034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cumprimentar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88913" y="2051050"/>
            <a:ext cx="23034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França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188913" y="2339975"/>
            <a:ext cx="23034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planeta</a:t>
            </a: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88913" y="2627313"/>
            <a:ext cx="23034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Inverno</a:t>
            </a: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88913" y="2914650"/>
            <a:ext cx="23034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doméstico</a:t>
            </a:r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188913" y="3201988"/>
            <a:ext cx="23034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transporte</a:t>
            </a: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2565400" y="1763713"/>
            <a:ext cx="23034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4941888" y="17637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2565400" y="2051050"/>
            <a:ext cx="23034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4941888" y="20510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2565400" y="2339975"/>
            <a:ext cx="23034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4941888" y="233997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2565400" y="2627313"/>
            <a:ext cx="23034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4941888" y="26273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2565400" y="2914650"/>
            <a:ext cx="23034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4941888" y="29146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565400" y="3201988"/>
            <a:ext cx="23034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4941888" y="320198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Completa o quadro.</a:t>
            </a:r>
            <a:endParaRPr lang="pt-PT" sz="1400" b="1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44450" y="34194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Lê a frase : </a:t>
            </a:r>
            <a:r>
              <a:rPr lang="pt-PT" sz="1400" b="1" i="1"/>
              <a:t>“A rapariga é uma fera.”</a:t>
            </a:r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352425" y="36782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2.1 – Indica :</a:t>
            </a:r>
            <a:endParaRPr lang="pt-PT" sz="1400" b="1" i="1"/>
          </a:p>
        </p:txBody>
      </p:sp>
      <p:sp>
        <p:nvSpPr>
          <p:cNvPr id="15392" name="Rectangle 32"/>
          <p:cNvSpPr>
            <a:spLocks noChangeArrowheads="1"/>
          </p:cNvSpPr>
          <p:nvPr/>
        </p:nvSpPr>
        <p:spPr bwMode="auto">
          <a:xfrm>
            <a:off x="333375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GN : _______________________</a:t>
            </a:r>
            <a:endParaRPr lang="pt-PT" sz="1400" b="1" i="1"/>
          </a:p>
        </p:txBody>
      </p:sp>
      <p:sp>
        <p:nvSpPr>
          <p:cNvPr id="15393" name="Rectangle 33"/>
          <p:cNvSpPr>
            <a:spLocks noChangeArrowheads="1"/>
          </p:cNvSpPr>
          <p:nvPr/>
        </p:nvSpPr>
        <p:spPr bwMode="auto">
          <a:xfrm>
            <a:off x="333375" y="43259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GV : _______________________</a:t>
            </a:r>
            <a:endParaRPr lang="pt-PT" sz="1400" b="1" i="1"/>
          </a:p>
        </p:txBody>
      </p:sp>
      <p:sp>
        <p:nvSpPr>
          <p:cNvPr id="15394" name="Rectangle 34"/>
          <p:cNvSpPr>
            <a:spLocks noChangeArrowheads="1"/>
          </p:cNvSpPr>
          <p:nvPr/>
        </p:nvSpPr>
        <p:spPr bwMode="auto">
          <a:xfrm>
            <a:off x="3213100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Nome principal : ____________________</a:t>
            </a:r>
            <a:endParaRPr lang="pt-PT" sz="1400" b="1" i="1"/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3213100" y="43259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Verbo : ____________________________</a:t>
            </a:r>
            <a:endParaRPr lang="pt-PT" sz="1400" b="1" i="1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333375" y="46434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2.2 – Escreve a frase no plural.</a:t>
            </a:r>
            <a:endParaRPr lang="pt-PT" sz="1400" b="1" i="1"/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333375" y="53340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2.3 – Escreve-a de novo, mas no feminino.</a:t>
            </a:r>
            <a:endParaRPr lang="pt-PT" sz="1400" b="1" i="1"/>
          </a:p>
        </p:txBody>
      </p:sp>
      <p:sp>
        <p:nvSpPr>
          <p:cNvPr id="15398" name="Line 38"/>
          <p:cNvSpPr>
            <a:spLocks noChangeShapeType="1"/>
          </p:cNvSpPr>
          <p:nvPr/>
        </p:nvSpPr>
        <p:spPr bwMode="auto">
          <a:xfrm>
            <a:off x="908050" y="5364163"/>
            <a:ext cx="5834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5399" name="Line 39"/>
          <p:cNvSpPr>
            <a:spLocks noChangeShapeType="1"/>
          </p:cNvSpPr>
          <p:nvPr/>
        </p:nvSpPr>
        <p:spPr bwMode="auto">
          <a:xfrm>
            <a:off x="908050" y="6011863"/>
            <a:ext cx="5834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44450" y="60118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Sublinha a vermelho os nomes comuns e a azul os nomes próprios</a:t>
            </a:r>
            <a:endParaRPr lang="pt-PT" sz="1400" b="1" i="1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188913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Joana</a:t>
            </a:r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1628775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camelo</a:t>
            </a:r>
          </a:p>
        </p:txBody>
      </p:sp>
      <p:sp>
        <p:nvSpPr>
          <p:cNvPr id="15403" name="Rectangle 43"/>
          <p:cNvSpPr>
            <a:spLocks noChangeArrowheads="1"/>
          </p:cNvSpPr>
          <p:nvPr/>
        </p:nvSpPr>
        <p:spPr bwMode="auto">
          <a:xfrm>
            <a:off x="3860800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ferro</a:t>
            </a:r>
          </a:p>
        </p:txBody>
      </p:sp>
      <p:sp>
        <p:nvSpPr>
          <p:cNvPr id="15404" name="Rectangle 44"/>
          <p:cNvSpPr>
            <a:spLocks noChangeArrowheads="1"/>
          </p:cNvSpPr>
          <p:nvPr/>
        </p:nvSpPr>
        <p:spPr bwMode="auto">
          <a:xfrm>
            <a:off x="5805488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Lisboa</a:t>
            </a:r>
          </a:p>
        </p:txBody>
      </p:sp>
      <p:sp>
        <p:nvSpPr>
          <p:cNvPr id="15405" name="Rectangle 45"/>
          <p:cNvSpPr>
            <a:spLocks noChangeArrowheads="1"/>
          </p:cNvSpPr>
          <p:nvPr/>
        </p:nvSpPr>
        <p:spPr bwMode="auto">
          <a:xfrm>
            <a:off x="620713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pastel</a:t>
            </a:r>
          </a:p>
        </p:txBody>
      </p:sp>
      <p:sp>
        <p:nvSpPr>
          <p:cNvPr id="15406" name="Rectangle 46"/>
          <p:cNvSpPr>
            <a:spLocks noChangeArrowheads="1"/>
          </p:cNvSpPr>
          <p:nvPr/>
        </p:nvSpPr>
        <p:spPr bwMode="auto">
          <a:xfrm>
            <a:off x="2852738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Portugal</a:t>
            </a:r>
          </a:p>
        </p:txBody>
      </p:sp>
      <p:sp>
        <p:nvSpPr>
          <p:cNvPr id="15407" name="Rectangle 47"/>
          <p:cNvSpPr>
            <a:spLocks noChangeArrowheads="1"/>
          </p:cNvSpPr>
          <p:nvPr/>
        </p:nvSpPr>
        <p:spPr bwMode="auto">
          <a:xfrm>
            <a:off x="5011738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cama</a:t>
            </a:r>
          </a:p>
        </p:txBody>
      </p:sp>
      <p:sp>
        <p:nvSpPr>
          <p:cNvPr id="15408" name="Rectangle 48"/>
          <p:cNvSpPr>
            <a:spLocks noChangeArrowheads="1"/>
          </p:cNvSpPr>
          <p:nvPr/>
        </p:nvSpPr>
        <p:spPr bwMode="auto">
          <a:xfrm>
            <a:off x="44450" y="76390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4 – Completa com o verbo </a:t>
            </a:r>
            <a:r>
              <a:rPr lang="pt-PT" sz="1400" u="sng"/>
              <a:t>beber</a:t>
            </a:r>
            <a:r>
              <a:rPr lang="pt-PT" sz="1400"/>
              <a:t> nos tempos pedidos.</a:t>
            </a:r>
            <a:endParaRPr lang="pt-PT" sz="1400" b="1" i="1"/>
          </a:p>
        </p:txBody>
      </p:sp>
      <p:sp>
        <p:nvSpPr>
          <p:cNvPr id="15409" name="Rectangle 49"/>
          <p:cNvSpPr>
            <a:spLocks noChangeArrowheads="1"/>
          </p:cNvSpPr>
          <p:nvPr/>
        </p:nvSpPr>
        <p:spPr bwMode="auto">
          <a:xfrm>
            <a:off x="352425" y="83597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</a:pPr>
            <a:r>
              <a:rPr lang="pt-PT" sz="1400"/>
              <a:t>Os alunos __________________ sumo. (presente)</a:t>
            </a:r>
          </a:p>
          <a:p>
            <a:pPr>
              <a:lnSpc>
                <a:spcPct val="150000"/>
              </a:lnSpc>
            </a:pPr>
            <a:r>
              <a:rPr lang="pt-PT" sz="1400"/>
              <a:t>As garotas _________________ muito, ontem à noite. (passado)</a:t>
            </a:r>
          </a:p>
          <a:p>
            <a:pPr>
              <a:lnSpc>
                <a:spcPct val="150000"/>
              </a:lnSpc>
            </a:pPr>
            <a:r>
              <a:rPr lang="pt-PT" sz="1400"/>
              <a:t>Eu _____________ até cair. (futuro)</a:t>
            </a:r>
            <a:endParaRPr lang="pt-PT" sz="1400" b="1" i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476250" y="1403350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Palavra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476250" y="176371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preto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476250" y="20510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descer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476250" y="233997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destruir</a:t>
            </a: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476250" y="262731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aumentar</a:t>
            </a: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476250" y="29146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acende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476250" y="32019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mansinho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Completa os quadros.</a:t>
            </a:r>
            <a:endParaRPr lang="pt-PT" sz="1400" b="1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3500438" y="1403350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Contrário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3500438" y="176371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3500438" y="20510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3500438" y="233997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3500438" y="262731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3500438" y="29146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3500438" y="32019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476250" y="3781425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Masculino</a:t>
            </a:r>
          </a:p>
        </p:txBody>
      </p:sp>
      <p:sp>
        <p:nvSpPr>
          <p:cNvPr id="16409" name="Rectangle 25"/>
          <p:cNvSpPr>
            <a:spLocks noChangeArrowheads="1"/>
          </p:cNvSpPr>
          <p:nvPr/>
        </p:nvSpPr>
        <p:spPr bwMode="auto">
          <a:xfrm>
            <a:off x="476250" y="41417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cantor</a:t>
            </a:r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476250" y="44291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avô</a:t>
            </a:r>
          </a:p>
        </p:txBody>
      </p:sp>
      <p:sp>
        <p:nvSpPr>
          <p:cNvPr id="16411" name="Rectangle 27"/>
          <p:cNvSpPr>
            <a:spLocks noChangeArrowheads="1"/>
          </p:cNvSpPr>
          <p:nvPr/>
        </p:nvSpPr>
        <p:spPr bwMode="auto">
          <a:xfrm>
            <a:off x="476250" y="47180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</a:t>
            </a:r>
          </a:p>
        </p:txBody>
      </p:sp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476250" y="50053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costureiro</a:t>
            </a:r>
          </a:p>
        </p:txBody>
      </p:sp>
      <p:sp>
        <p:nvSpPr>
          <p:cNvPr id="16413" name="Rectangle 29"/>
          <p:cNvSpPr>
            <a:spLocks noChangeArrowheads="1"/>
          </p:cNvSpPr>
          <p:nvPr/>
        </p:nvSpPr>
        <p:spPr bwMode="auto">
          <a:xfrm>
            <a:off x="476250" y="52927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galo</a:t>
            </a:r>
          </a:p>
        </p:txBody>
      </p:sp>
      <p:sp>
        <p:nvSpPr>
          <p:cNvPr id="16414" name="Rectangle 30"/>
          <p:cNvSpPr>
            <a:spLocks noChangeArrowheads="1"/>
          </p:cNvSpPr>
          <p:nvPr/>
        </p:nvSpPr>
        <p:spPr bwMode="auto">
          <a:xfrm>
            <a:off x="476250" y="55800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</a:t>
            </a:r>
          </a:p>
        </p:txBody>
      </p:sp>
      <p:sp>
        <p:nvSpPr>
          <p:cNvPr id="16415" name="Rectangle 31"/>
          <p:cNvSpPr>
            <a:spLocks noChangeArrowheads="1"/>
          </p:cNvSpPr>
          <p:nvPr/>
        </p:nvSpPr>
        <p:spPr bwMode="auto">
          <a:xfrm>
            <a:off x="3500438" y="3781425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Feminino</a:t>
            </a:r>
          </a:p>
        </p:txBody>
      </p:sp>
      <p:sp>
        <p:nvSpPr>
          <p:cNvPr id="16416" name="Rectangle 32"/>
          <p:cNvSpPr>
            <a:spLocks noChangeArrowheads="1"/>
          </p:cNvSpPr>
          <p:nvPr/>
        </p:nvSpPr>
        <p:spPr bwMode="auto">
          <a:xfrm>
            <a:off x="3500438" y="41417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16417" name="Rectangle 33"/>
          <p:cNvSpPr>
            <a:spLocks noChangeArrowheads="1"/>
          </p:cNvSpPr>
          <p:nvPr/>
        </p:nvSpPr>
        <p:spPr bwMode="auto">
          <a:xfrm>
            <a:off x="3500438" y="44291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16418" name="Rectangle 34"/>
          <p:cNvSpPr>
            <a:spLocks noChangeArrowheads="1"/>
          </p:cNvSpPr>
          <p:nvPr/>
        </p:nvSpPr>
        <p:spPr bwMode="auto">
          <a:xfrm>
            <a:off x="3500438" y="47180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 ratazana</a:t>
            </a:r>
          </a:p>
        </p:txBody>
      </p:sp>
      <p:sp>
        <p:nvSpPr>
          <p:cNvPr id="16419" name="Rectangle 35"/>
          <p:cNvSpPr>
            <a:spLocks noChangeArrowheads="1"/>
          </p:cNvSpPr>
          <p:nvPr/>
        </p:nvSpPr>
        <p:spPr bwMode="auto">
          <a:xfrm>
            <a:off x="3500438" y="50053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16420" name="Rectangle 36"/>
          <p:cNvSpPr>
            <a:spLocks noChangeArrowheads="1"/>
          </p:cNvSpPr>
          <p:nvPr/>
        </p:nvSpPr>
        <p:spPr bwMode="auto">
          <a:xfrm>
            <a:off x="3500438" y="52927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16421" name="Rectangle 37"/>
          <p:cNvSpPr>
            <a:spLocks noChangeArrowheads="1"/>
          </p:cNvSpPr>
          <p:nvPr/>
        </p:nvSpPr>
        <p:spPr bwMode="auto">
          <a:xfrm>
            <a:off x="3500438" y="55800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 rainha</a:t>
            </a:r>
          </a:p>
        </p:txBody>
      </p:sp>
      <p:sp>
        <p:nvSpPr>
          <p:cNvPr id="16422" name="Rectangle 38"/>
          <p:cNvSpPr>
            <a:spLocks noChangeArrowheads="1"/>
          </p:cNvSpPr>
          <p:nvPr/>
        </p:nvSpPr>
        <p:spPr bwMode="auto">
          <a:xfrm>
            <a:off x="476250" y="6156325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Singular</a:t>
            </a:r>
          </a:p>
        </p:txBody>
      </p:sp>
      <p:sp>
        <p:nvSpPr>
          <p:cNvPr id="16423" name="Rectangle 39"/>
          <p:cNvSpPr>
            <a:spLocks noChangeArrowheads="1"/>
          </p:cNvSpPr>
          <p:nvPr/>
        </p:nvSpPr>
        <p:spPr bwMode="auto">
          <a:xfrm>
            <a:off x="476250" y="65166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francês</a:t>
            </a:r>
          </a:p>
        </p:txBody>
      </p:sp>
      <p:sp>
        <p:nvSpPr>
          <p:cNvPr id="16424" name="Rectangle 40"/>
          <p:cNvSpPr>
            <a:spLocks noChangeArrowheads="1"/>
          </p:cNvSpPr>
          <p:nvPr/>
        </p:nvSpPr>
        <p:spPr bwMode="auto">
          <a:xfrm>
            <a:off x="476250" y="68040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canhão</a:t>
            </a:r>
          </a:p>
        </p:txBody>
      </p:sp>
      <p:sp>
        <p:nvSpPr>
          <p:cNvPr id="16425" name="Rectangle 41"/>
          <p:cNvSpPr>
            <a:spLocks noChangeArrowheads="1"/>
          </p:cNvSpPr>
          <p:nvPr/>
        </p:nvSpPr>
        <p:spPr bwMode="auto">
          <a:xfrm>
            <a:off x="476250" y="70929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espingarda</a:t>
            </a:r>
          </a:p>
        </p:txBody>
      </p:sp>
      <p:sp>
        <p:nvSpPr>
          <p:cNvPr id="16426" name="Rectangle 42"/>
          <p:cNvSpPr>
            <a:spLocks noChangeArrowheads="1"/>
          </p:cNvSpPr>
          <p:nvPr/>
        </p:nvSpPr>
        <p:spPr bwMode="auto">
          <a:xfrm>
            <a:off x="476250" y="73802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noz</a:t>
            </a:r>
          </a:p>
        </p:txBody>
      </p:sp>
      <p:sp>
        <p:nvSpPr>
          <p:cNvPr id="16427" name="Rectangle 43"/>
          <p:cNvSpPr>
            <a:spLocks noChangeArrowheads="1"/>
          </p:cNvSpPr>
          <p:nvPr/>
        </p:nvSpPr>
        <p:spPr bwMode="auto">
          <a:xfrm>
            <a:off x="476250" y="76676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chinês</a:t>
            </a:r>
          </a:p>
        </p:txBody>
      </p:sp>
      <p:sp>
        <p:nvSpPr>
          <p:cNvPr id="16428" name="Rectangle 44"/>
          <p:cNvSpPr>
            <a:spLocks noChangeArrowheads="1"/>
          </p:cNvSpPr>
          <p:nvPr/>
        </p:nvSpPr>
        <p:spPr bwMode="auto">
          <a:xfrm>
            <a:off x="476250" y="79549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portão</a:t>
            </a:r>
          </a:p>
        </p:txBody>
      </p:sp>
      <p:sp>
        <p:nvSpPr>
          <p:cNvPr id="16429" name="Rectangle 45"/>
          <p:cNvSpPr>
            <a:spLocks noChangeArrowheads="1"/>
          </p:cNvSpPr>
          <p:nvPr/>
        </p:nvSpPr>
        <p:spPr bwMode="auto">
          <a:xfrm>
            <a:off x="3500438" y="6156325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Plural</a:t>
            </a:r>
          </a:p>
        </p:txBody>
      </p:sp>
      <p:sp>
        <p:nvSpPr>
          <p:cNvPr id="16430" name="Rectangle 46"/>
          <p:cNvSpPr>
            <a:spLocks noChangeArrowheads="1"/>
          </p:cNvSpPr>
          <p:nvPr/>
        </p:nvSpPr>
        <p:spPr bwMode="auto">
          <a:xfrm>
            <a:off x="3500438" y="65166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6431" name="Rectangle 47"/>
          <p:cNvSpPr>
            <a:spLocks noChangeArrowheads="1"/>
          </p:cNvSpPr>
          <p:nvPr/>
        </p:nvSpPr>
        <p:spPr bwMode="auto">
          <a:xfrm>
            <a:off x="3500438" y="68040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6432" name="Rectangle 48"/>
          <p:cNvSpPr>
            <a:spLocks noChangeArrowheads="1"/>
          </p:cNvSpPr>
          <p:nvPr/>
        </p:nvSpPr>
        <p:spPr bwMode="auto">
          <a:xfrm>
            <a:off x="3500438" y="70929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6433" name="Rectangle 49"/>
          <p:cNvSpPr>
            <a:spLocks noChangeArrowheads="1"/>
          </p:cNvSpPr>
          <p:nvPr/>
        </p:nvSpPr>
        <p:spPr bwMode="auto">
          <a:xfrm>
            <a:off x="3500438" y="73802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6434" name="Rectangle 50"/>
          <p:cNvSpPr>
            <a:spLocks noChangeArrowheads="1"/>
          </p:cNvSpPr>
          <p:nvPr/>
        </p:nvSpPr>
        <p:spPr bwMode="auto">
          <a:xfrm>
            <a:off x="3500438" y="76676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6435" name="Rectangle 51"/>
          <p:cNvSpPr>
            <a:spLocks noChangeArrowheads="1"/>
          </p:cNvSpPr>
          <p:nvPr/>
        </p:nvSpPr>
        <p:spPr bwMode="auto">
          <a:xfrm>
            <a:off x="3500438" y="79549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6436" name="Rectangle 52"/>
          <p:cNvSpPr>
            <a:spLocks noChangeArrowheads="1"/>
          </p:cNvSpPr>
          <p:nvPr/>
        </p:nvSpPr>
        <p:spPr bwMode="auto">
          <a:xfrm>
            <a:off x="476250" y="82438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calção</a:t>
            </a:r>
          </a:p>
        </p:txBody>
      </p:sp>
      <p:sp>
        <p:nvSpPr>
          <p:cNvPr id="16437" name="Rectangle 53"/>
          <p:cNvSpPr>
            <a:spLocks noChangeArrowheads="1"/>
          </p:cNvSpPr>
          <p:nvPr/>
        </p:nvSpPr>
        <p:spPr bwMode="auto">
          <a:xfrm>
            <a:off x="476250" y="85312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pincel</a:t>
            </a:r>
          </a:p>
        </p:txBody>
      </p:sp>
      <p:sp>
        <p:nvSpPr>
          <p:cNvPr id="16438" name="Rectangle 54"/>
          <p:cNvSpPr>
            <a:spLocks noChangeArrowheads="1"/>
          </p:cNvSpPr>
          <p:nvPr/>
        </p:nvSpPr>
        <p:spPr bwMode="auto">
          <a:xfrm>
            <a:off x="476250" y="88185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grosso</a:t>
            </a:r>
          </a:p>
        </p:txBody>
      </p:sp>
      <p:sp>
        <p:nvSpPr>
          <p:cNvPr id="16439" name="Rectangle 55"/>
          <p:cNvSpPr>
            <a:spLocks noChangeArrowheads="1"/>
          </p:cNvSpPr>
          <p:nvPr/>
        </p:nvSpPr>
        <p:spPr bwMode="auto">
          <a:xfrm>
            <a:off x="3500438" y="82438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6440" name="Rectangle 56"/>
          <p:cNvSpPr>
            <a:spLocks noChangeArrowheads="1"/>
          </p:cNvSpPr>
          <p:nvPr/>
        </p:nvSpPr>
        <p:spPr bwMode="auto">
          <a:xfrm>
            <a:off x="3500438" y="85312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6441" name="Rectangle 57"/>
          <p:cNvSpPr>
            <a:spLocks noChangeArrowheads="1"/>
          </p:cNvSpPr>
          <p:nvPr/>
        </p:nvSpPr>
        <p:spPr bwMode="auto">
          <a:xfrm>
            <a:off x="3500438" y="88185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Completa o quadro :</a:t>
            </a:r>
            <a:endParaRPr lang="pt-PT" sz="1400" b="1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260350" y="1476375"/>
            <a:ext cx="6481763" cy="719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40000"/>
              </a:lnSpc>
            </a:pPr>
            <a:r>
              <a:rPr lang="pt-PT" sz="1400"/>
              <a:t>Portugal     Luísa     Pedro     Tejo     França     Manuel     Mondego     Guadiana</a:t>
            </a:r>
          </a:p>
          <a:p>
            <a:pPr>
              <a:lnSpc>
                <a:spcPct val="140000"/>
              </a:lnSpc>
            </a:pPr>
            <a:r>
              <a:rPr lang="pt-PT" sz="1400"/>
              <a:t>Filipe     Vouga     Inglaterra     Grécia     Tareco     Bobi     Fofinha    Branquinha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260350" y="2339975"/>
            <a:ext cx="1512888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Pessoas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1916113" y="2339975"/>
            <a:ext cx="1512887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Países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3571875" y="2339975"/>
            <a:ext cx="1512888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Animais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5229225" y="2339975"/>
            <a:ext cx="1512888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Rios</a:t>
            </a: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260350" y="2700338"/>
            <a:ext cx="15128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260350" y="2989263"/>
            <a:ext cx="15128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260350" y="3276600"/>
            <a:ext cx="1512888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260350" y="3563938"/>
            <a:ext cx="15128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1916113" y="2700338"/>
            <a:ext cx="1512887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1916113" y="2989263"/>
            <a:ext cx="1512887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1916113" y="3276600"/>
            <a:ext cx="1512887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1916113" y="3563938"/>
            <a:ext cx="1512887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31" name="Rectangle 23"/>
          <p:cNvSpPr>
            <a:spLocks noChangeArrowheads="1"/>
          </p:cNvSpPr>
          <p:nvPr/>
        </p:nvSpPr>
        <p:spPr bwMode="auto">
          <a:xfrm>
            <a:off x="3571875" y="2700338"/>
            <a:ext cx="15128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3571875" y="2989263"/>
            <a:ext cx="15128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33" name="Rectangle 25"/>
          <p:cNvSpPr>
            <a:spLocks noChangeArrowheads="1"/>
          </p:cNvSpPr>
          <p:nvPr/>
        </p:nvSpPr>
        <p:spPr bwMode="auto">
          <a:xfrm>
            <a:off x="3571875" y="3276600"/>
            <a:ext cx="1512888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3571875" y="3563938"/>
            <a:ext cx="15128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35" name="Rectangle 27"/>
          <p:cNvSpPr>
            <a:spLocks noChangeArrowheads="1"/>
          </p:cNvSpPr>
          <p:nvPr/>
        </p:nvSpPr>
        <p:spPr bwMode="auto">
          <a:xfrm>
            <a:off x="5229225" y="2700338"/>
            <a:ext cx="15128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36" name="Rectangle 28"/>
          <p:cNvSpPr>
            <a:spLocks noChangeArrowheads="1"/>
          </p:cNvSpPr>
          <p:nvPr/>
        </p:nvSpPr>
        <p:spPr bwMode="auto">
          <a:xfrm>
            <a:off x="5229225" y="2989263"/>
            <a:ext cx="15128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37" name="Rectangle 29"/>
          <p:cNvSpPr>
            <a:spLocks noChangeArrowheads="1"/>
          </p:cNvSpPr>
          <p:nvPr/>
        </p:nvSpPr>
        <p:spPr bwMode="auto">
          <a:xfrm>
            <a:off x="5229225" y="3276600"/>
            <a:ext cx="1512888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38" name="Rectangle 30"/>
          <p:cNvSpPr>
            <a:spLocks noChangeArrowheads="1"/>
          </p:cNvSpPr>
          <p:nvPr/>
        </p:nvSpPr>
        <p:spPr bwMode="auto">
          <a:xfrm>
            <a:off x="5229225" y="3563938"/>
            <a:ext cx="15128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439" name="Rectangle 31"/>
          <p:cNvSpPr>
            <a:spLocks noChangeArrowheads="1"/>
          </p:cNvSpPr>
          <p:nvPr/>
        </p:nvSpPr>
        <p:spPr bwMode="auto">
          <a:xfrm>
            <a:off x="44450" y="38941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No  seguinte  texto  sublinha  os </a:t>
            </a:r>
            <a:r>
              <a:rPr lang="pt-PT" sz="1400" i="1"/>
              <a:t>nomes comuns</a:t>
            </a:r>
            <a:r>
              <a:rPr lang="pt-PT" sz="1400"/>
              <a:t> a </a:t>
            </a:r>
            <a:r>
              <a:rPr lang="pt-PT" sz="1400" b="1"/>
              <a:t>azul</a:t>
            </a:r>
            <a:r>
              <a:rPr lang="pt-PT" sz="1400"/>
              <a:t> e a </a:t>
            </a:r>
            <a:r>
              <a:rPr lang="pt-PT" sz="1400" b="1"/>
              <a:t>vermelho</a:t>
            </a:r>
            <a:r>
              <a:rPr lang="pt-PT" sz="1400"/>
              <a:t> os </a:t>
            </a:r>
            <a:r>
              <a:rPr lang="pt-PT" sz="1400" i="1"/>
              <a:t>nomes</a:t>
            </a:r>
          </a:p>
          <a:p>
            <a:pPr>
              <a:lnSpc>
                <a:spcPct val="130000"/>
              </a:lnSpc>
            </a:pPr>
            <a:r>
              <a:rPr lang="pt-PT" sz="1400"/>
              <a:t>      </a:t>
            </a:r>
            <a:r>
              <a:rPr lang="pt-PT" sz="1400" i="1"/>
              <a:t>próprios</a:t>
            </a:r>
            <a:r>
              <a:rPr lang="pt-PT" sz="1400"/>
              <a:t>.</a:t>
            </a:r>
            <a:endParaRPr lang="pt-PT" sz="1400" b="1"/>
          </a:p>
        </p:txBody>
      </p:sp>
      <p:sp>
        <p:nvSpPr>
          <p:cNvPr id="17440" name="Rectangle 32"/>
          <p:cNvSpPr>
            <a:spLocks noChangeArrowheads="1"/>
          </p:cNvSpPr>
          <p:nvPr/>
        </p:nvSpPr>
        <p:spPr bwMode="auto">
          <a:xfrm>
            <a:off x="188913" y="51181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   Eu,  a Isabel,  a Fernanda e a Manuela fomos à feira da Golegã. Era um mar de</a:t>
            </a:r>
          </a:p>
          <a:p>
            <a:pPr>
              <a:lnSpc>
                <a:spcPct val="130000"/>
              </a:lnSpc>
            </a:pPr>
            <a:r>
              <a:rPr lang="pt-PT" sz="1400"/>
              <a:t>gente, de automóveis, animais, barracas !</a:t>
            </a:r>
          </a:p>
          <a:p>
            <a:pPr>
              <a:lnSpc>
                <a:spcPct val="130000"/>
              </a:lnSpc>
            </a:pPr>
            <a:r>
              <a:rPr lang="pt-PT" sz="1400"/>
              <a:t>   Foi  um  dia  bem   passado,   em  Novembro  do  próximo  ano,   lá   estaremos</a:t>
            </a:r>
          </a:p>
          <a:p>
            <a:pPr>
              <a:lnSpc>
                <a:spcPct val="130000"/>
              </a:lnSpc>
            </a:pPr>
            <a:r>
              <a:rPr lang="pt-PT" sz="1400"/>
              <a:t>novamente.</a:t>
            </a:r>
          </a:p>
          <a:p>
            <a:pPr>
              <a:lnSpc>
                <a:spcPct val="130000"/>
              </a:lnSpc>
            </a:pPr>
            <a:r>
              <a:rPr lang="pt-PT" sz="1400"/>
              <a:t>   Até o meu cãozinho, o Fiel, me há-de acompanhar.</a:t>
            </a:r>
            <a:endParaRPr lang="pt-PT" sz="1400" b="1"/>
          </a:p>
        </p:txBody>
      </p:sp>
      <p:sp>
        <p:nvSpPr>
          <p:cNvPr id="17441" name="Rectangle 33"/>
          <p:cNvSpPr>
            <a:spLocks noChangeArrowheads="1"/>
          </p:cNvSpPr>
          <p:nvPr/>
        </p:nvSpPr>
        <p:spPr bwMode="auto">
          <a:xfrm>
            <a:off x="44450" y="62277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Completa :</a:t>
            </a:r>
            <a:endParaRPr lang="pt-PT" sz="1400" b="1"/>
          </a:p>
        </p:txBody>
      </p:sp>
      <p:sp>
        <p:nvSpPr>
          <p:cNvPr id="17442" name="Rectangle 34"/>
          <p:cNvSpPr>
            <a:spLocks noChangeArrowheads="1"/>
          </p:cNvSpPr>
          <p:nvPr/>
        </p:nvSpPr>
        <p:spPr bwMode="auto">
          <a:xfrm>
            <a:off x="352425" y="76390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</a:pPr>
            <a:r>
              <a:rPr lang="pt-PT" sz="1400"/>
              <a:t>Frota – 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PT" sz="1400"/>
              <a:t>Arquipélago – 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PT" sz="1400"/>
              <a:t>Quadrilha – 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PT" sz="1400"/>
              <a:t>Enxame – 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PT" sz="1400"/>
              <a:t>Rebanho – 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PT" sz="1400"/>
              <a:t>Cáfila – 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pt-PT" sz="1400"/>
              <a:t>Fato - ___________________________________________________________</a:t>
            </a:r>
            <a:endParaRPr lang="pt-PT" sz="1400" b="1"/>
          </a:p>
        </p:txBody>
      </p:sp>
      <p:sp>
        <p:nvSpPr>
          <p:cNvPr id="17450" name="Rectangle 42"/>
          <p:cNvSpPr>
            <a:spLocks noChangeArrowheads="1"/>
          </p:cNvSpPr>
          <p:nvPr/>
        </p:nvSpPr>
        <p:spPr bwMode="auto">
          <a:xfrm>
            <a:off x="6669088" y="6877050"/>
            <a:ext cx="188912" cy="22669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260350" y="1001713"/>
            <a:ext cx="3043238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GÉNERO GRAMATICAL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44450" y="14462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Escreve  à  frente  de  cada  nome destacado a palavra </a:t>
            </a:r>
            <a:r>
              <a:rPr lang="pt-PT" sz="1400" b="1"/>
              <a:t>masculino</a:t>
            </a:r>
            <a:r>
              <a:rPr lang="pt-PT" sz="1400"/>
              <a:t> ou a palavra</a:t>
            </a:r>
          </a:p>
          <a:p>
            <a:pPr>
              <a:lnSpc>
                <a:spcPct val="130000"/>
              </a:lnSpc>
            </a:pPr>
            <a:r>
              <a:rPr lang="pt-PT" sz="1400"/>
              <a:t>      </a:t>
            </a:r>
            <a:r>
              <a:rPr lang="pt-PT" sz="1400" b="1"/>
              <a:t>feminino</a:t>
            </a:r>
            <a:r>
              <a:rPr lang="pt-PT" sz="1400"/>
              <a:t>.</a:t>
            </a:r>
            <a:endParaRPr lang="pt-PT" sz="1400" b="1"/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549275" y="2051050"/>
            <a:ext cx="52562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40000"/>
              </a:lnSpc>
              <a:buFontTx/>
              <a:buChar char="•"/>
            </a:pPr>
            <a:r>
              <a:rPr lang="pt-PT" sz="1400"/>
              <a:t> Esta </a:t>
            </a:r>
            <a:r>
              <a:rPr lang="pt-PT" sz="1400" b="1"/>
              <a:t>pianista</a:t>
            </a:r>
            <a:r>
              <a:rPr lang="pt-PT" sz="1400"/>
              <a:t> (____________) toca muito bem.</a:t>
            </a:r>
          </a:p>
          <a:p>
            <a:pPr>
              <a:lnSpc>
                <a:spcPct val="140000"/>
              </a:lnSpc>
              <a:buFontTx/>
              <a:buChar char="•"/>
            </a:pPr>
            <a:r>
              <a:rPr lang="pt-PT" sz="1400"/>
              <a:t> O </a:t>
            </a:r>
            <a:r>
              <a:rPr lang="pt-PT" sz="1400" b="1"/>
              <a:t>pianista</a:t>
            </a:r>
            <a:r>
              <a:rPr lang="pt-PT" sz="1400"/>
              <a:t> (____________) que está no palco é muito cómico.</a:t>
            </a:r>
          </a:p>
          <a:p>
            <a:pPr>
              <a:lnSpc>
                <a:spcPct val="140000"/>
              </a:lnSpc>
              <a:buFontTx/>
              <a:buChar char="•"/>
            </a:pPr>
            <a:r>
              <a:rPr lang="pt-PT" sz="1400"/>
              <a:t> Esta senhora é a </a:t>
            </a:r>
            <a:r>
              <a:rPr lang="pt-PT" sz="1400" b="1"/>
              <a:t>presidente</a:t>
            </a:r>
            <a:r>
              <a:rPr lang="pt-PT" sz="1400"/>
              <a:t> (____________) da câmara do meu concelho.</a:t>
            </a:r>
          </a:p>
          <a:p>
            <a:pPr>
              <a:lnSpc>
                <a:spcPct val="140000"/>
              </a:lnSpc>
              <a:buFontTx/>
              <a:buChar char="•"/>
            </a:pPr>
            <a:r>
              <a:rPr lang="pt-PT" sz="1400"/>
              <a:t> Este </a:t>
            </a:r>
            <a:r>
              <a:rPr lang="pt-PT" sz="1400" b="1"/>
              <a:t>doente</a:t>
            </a:r>
            <a:r>
              <a:rPr lang="pt-PT" sz="1400"/>
              <a:t> (____________) irá ficar bem. 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44450" y="33909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Escreve frases, usando em cada uma delas o masculino das palavras indicadas.</a:t>
            </a:r>
            <a:endParaRPr lang="pt-PT" sz="1400" b="1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188913" y="4068763"/>
            <a:ext cx="525621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40000"/>
              </a:lnSpc>
            </a:pPr>
            <a:r>
              <a:rPr lang="pt-PT" sz="1400"/>
              <a:t>(leoa) ____________________________________________________________</a:t>
            </a:r>
          </a:p>
          <a:p>
            <a:pPr>
              <a:lnSpc>
                <a:spcPct val="140000"/>
              </a:lnSpc>
            </a:pPr>
            <a:r>
              <a:rPr lang="pt-PT" sz="1400"/>
              <a:t>(princesa) _________________________________________________________</a:t>
            </a:r>
          </a:p>
          <a:p>
            <a:pPr>
              <a:lnSpc>
                <a:spcPct val="140000"/>
              </a:lnSpc>
            </a:pPr>
            <a:r>
              <a:rPr lang="pt-PT" sz="1400"/>
              <a:t>(égua) ____________________________________________________________</a:t>
            </a:r>
          </a:p>
          <a:p>
            <a:pPr>
              <a:lnSpc>
                <a:spcPct val="140000"/>
              </a:lnSpc>
            </a:pPr>
            <a:r>
              <a:rPr lang="pt-PT" sz="1400"/>
              <a:t>(madrinha) _________________________________________________________</a:t>
            </a:r>
          </a:p>
          <a:p>
            <a:pPr>
              <a:lnSpc>
                <a:spcPct val="140000"/>
              </a:lnSpc>
            </a:pPr>
            <a:r>
              <a:rPr lang="pt-PT" sz="1400"/>
              <a:t>(jovem) ___________________________________________________________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6669088" y="4067175"/>
            <a:ext cx="188912" cy="13684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44450" y="54784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Completa o quadro, escrevendo os masculinos e os femininos em falta.</a:t>
            </a:r>
            <a:endParaRPr lang="pt-PT" sz="1400" b="1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476250" y="6086475"/>
            <a:ext cx="12239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Masculino</a:t>
            </a: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476250" y="6443663"/>
            <a:ext cx="12239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476250" y="6732588"/>
            <a:ext cx="12239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Doutor</a:t>
            </a: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476250" y="7019925"/>
            <a:ext cx="12239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476250" y="7310438"/>
            <a:ext cx="12239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Zangão</a:t>
            </a:r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476250" y="7597775"/>
            <a:ext cx="12239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476250" y="7885113"/>
            <a:ext cx="12239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Avô</a:t>
            </a:r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1700213" y="6083300"/>
            <a:ext cx="122396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Feminino</a:t>
            </a: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1700213" y="6443663"/>
            <a:ext cx="12239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Comilona</a:t>
            </a:r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1700213" y="6731000"/>
            <a:ext cx="12239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1700213" y="7019925"/>
            <a:ext cx="12239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Nora</a:t>
            </a:r>
          </a:p>
        </p:txBody>
      </p:sp>
      <p:sp>
        <p:nvSpPr>
          <p:cNvPr id="18459" name="Rectangle 27"/>
          <p:cNvSpPr>
            <a:spLocks noChangeArrowheads="1"/>
          </p:cNvSpPr>
          <p:nvPr/>
        </p:nvSpPr>
        <p:spPr bwMode="auto">
          <a:xfrm>
            <a:off x="1700213" y="7307263"/>
            <a:ext cx="12239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1700213" y="7594600"/>
            <a:ext cx="12239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Pianista</a:t>
            </a:r>
          </a:p>
        </p:txBody>
      </p:sp>
      <p:sp>
        <p:nvSpPr>
          <p:cNvPr id="18461" name="Rectangle 29"/>
          <p:cNvSpPr>
            <a:spLocks noChangeArrowheads="1"/>
          </p:cNvSpPr>
          <p:nvPr/>
        </p:nvSpPr>
        <p:spPr bwMode="auto">
          <a:xfrm>
            <a:off x="1700213" y="7881938"/>
            <a:ext cx="12239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476250" y="8172450"/>
            <a:ext cx="12239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63" name="Rectangle 31"/>
          <p:cNvSpPr>
            <a:spLocks noChangeArrowheads="1"/>
          </p:cNvSpPr>
          <p:nvPr/>
        </p:nvSpPr>
        <p:spPr bwMode="auto">
          <a:xfrm>
            <a:off x="476250" y="8461375"/>
            <a:ext cx="12239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Pai</a:t>
            </a:r>
          </a:p>
        </p:txBody>
      </p:sp>
      <p:sp>
        <p:nvSpPr>
          <p:cNvPr id="18464" name="Rectangle 32"/>
          <p:cNvSpPr>
            <a:spLocks noChangeArrowheads="1"/>
          </p:cNvSpPr>
          <p:nvPr/>
        </p:nvSpPr>
        <p:spPr bwMode="auto">
          <a:xfrm>
            <a:off x="476250" y="8748713"/>
            <a:ext cx="12239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65" name="Rectangle 33"/>
          <p:cNvSpPr>
            <a:spLocks noChangeArrowheads="1"/>
          </p:cNvSpPr>
          <p:nvPr/>
        </p:nvSpPr>
        <p:spPr bwMode="auto">
          <a:xfrm>
            <a:off x="1700213" y="8170863"/>
            <a:ext cx="12239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Aldeã</a:t>
            </a:r>
          </a:p>
        </p:txBody>
      </p:sp>
      <p:sp>
        <p:nvSpPr>
          <p:cNvPr id="18466" name="Rectangle 34"/>
          <p:cNvSpPr>
            <a:spLocks noChangeArrowheads="1"/>
          </p:cNvSpPr>
          <p:nvPr/>
        </p:nvSpPr>
        <p:spPr bwMode="auto">
          <a:xfrm>
            <a:off x="1700213" y="8458200"/>
            <a:ext cx="12239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67" name="Rectangle 35"/>
          <p:cNvSpPr>
            <a:spLocks noChangeArrowheads="1"/>
          </p:cNvSpPr>
          <p:nvPr/>
        </p:nvSpPr>
        <p:spPr bwMode="auto">
          <a:xfrm>
            <a:off x="1700213" y="8745538"/>
            <a:ext cx="12239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Cadela</a:t>
            </a:r>
          </a:p>
        </p:txBody>
      </p:sp>
      <p:sp>
        <p:nvSpPr>
          <p:cNvPr id="18468" name="Rectangle 36"/>
          <p:cNvSpPr>
            <a:spLocks noChangeArrowheads="1"/>
          </p:cNvSpPr>
          <p:nvPr/>
        </p:nvSpPr>
        <p:spPr bwMode="auto">
          <a:xfrm>
            <a:off x="4005263" y="6084888"/>
            <a:ext cx="1223962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Masculino</a:t>
            </a:r>
          </a:p>
        </p:txBody>
      </p:sp>
      <p:sp>
        <p:nvSpPr>
          <p:cNvPr id="18469" name="Rectangle 37"/>
          <p:cNvSpPr>
            <a:spLocks noChangeArrowheads="1"/>
          </p:cNvSpPr>
          <p:nvPr/>
        </p:nvSpPr>
        <p:spPr bwMode="auto">
          <a:xfrm>
            <a:off x="4005263" y="6445250"/>
            <a:ext cx="12239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70" name="Rectangle 38"/>
          <p:cNvSpPr>
            <a:spLocks noChangeArrowheads="1"/>
          </p:cNvSpPr>
          <p:nvPr/>
        </p:nvSpPr>
        <p:spPr bwMode="auto">
          <a:xfrm>
            <a:off x="4005263" y="6734175"/>
            <a:ext cx="12239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Herói</a:t>
            </a:r>
          </a:p>
        </p:txBody>
      </p:sp>
      <p:sp>
        <p:nvSpPr>
          <p:cNvPr id="18471" name="Rectangle 39"/>
          <p:cNvSpPr>
            <a:spLocks noChangeArrowheads="1"/>
          </p:cNvSpPr>
          <p:nvPr/>
        </p:nvSpPr>
        <p:spPr bwMode="auto">
          <a:xfrm>
            <a:off x="4005263" y="7021513"/>
            <a:ext cx="12239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72" name="Rectangle 40"/>
          <p:cNvSpPr>
            <a:spLocks noChangeArrowheads="1"/>
          </p:cNvSpPr>
          <p:nvPr/>
        </p:nvSpPr>
        <p:spPr bwMode="auto">
          <a:xfrm>
            <a:off x="4005263" y="7312025"/>
            <a:ext cx="12239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Neto</a:t>
            </a:r>
          </a:p>
        </p:txBody>
      </p:sp>
      <p:sp>
        <p:nvSpPr>
          <p:cNvPr id="18473" name="Rectangle 41"/>
          <p:cNvSpPr>
            <a:spLocks noChangeArrowheads="1"/>
          </p:cNvSpPr>
          <p:nvPr/>
        </p:nvSpPr>
        <p:spPr bwMode="auto">
          <a:xfrm>
            <a:off x="4005263" y="7596188"/>
            <a:ext cx="12239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74" name="Rectangle 42"/>
          <p:cNvSpPr>
            <a:spLocks noChangeArrowheads="1"/>
          </p:cNvSpPr>
          <p:nvPr/>
        </p:nvSpPr>
        <p:spPr bwMode="auto">
          <a:xfrm>
            <a:off x="4005263" y="7885113"/>
            <a:ext cx="12239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Presidente</a:t>
            </a:r>
          </a:p>
        </p:txBody>
      </p:sp>
      <p:sp>
        <p:nvSpPr>
          <p:cNvPr id="18475" name="Rectangle 43"/>
          <p:cNvSpPr>
            <a:spLocks noChangeArrowheads="1"/>
          </p:cNvSpPr>
          <p:nvPr/>
        </p:nvSpPr>
        <p:spPr bwMode="auto">
          <a:xfrm>
            <a:off x="5229225" y="6084888"/>
            <a:ext cx="1223963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Feminino</a:t>
            </a:r>
          </a:p>
        </p:txBody>
      </p:sp>
      <p:sp>
        <p:nvSpPr>
          <p:cNvPr id="18476" name="Rectangle 44"/>
          <p:cNvSpPr>
            <a:spLocks noChangeArrowheads="1"/>
          </p:cNvSpPr>
          <p:nvPr/>
        </p:nvSpPr>
        <p:spPr bwMode="auto">
          <a:xfrm>
            <a:off x="5229225" y="6445250"/>
            <a:ext cx="12239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Poetisa</a:t>
            </a:r>
          </a:p>
        </p:txBody>
      </p:sp>
      <p:sp>
        <p:nvSpPr>
          <p:cNvPr id="18477" name="Rectangle 45"/>
          <p:cNvSpPr>
            <a:spLocks noChangeArrowheads="1"/>
          </p:cNvSpPr>
          <p:nvPr/>
        </p:nvSpPr>
        <p:spPr bwMode="auto">
          <a:xfrm>
            <a:off x="5229225" y="6732588"/>
            <a:ext cx="12239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78" name="Rectangle 46"/>
          <p:cNvSpPr>
            <a:spLocks noChangeArrowheads="1"/>
          </p:cNvSpPr>
          <p:nvPr/>
        </p:nvSpPr>
        <p:spPr bwMode="auto">
          <a:xfrm>
            <a:off x="5229225" y="7021513"/>
            <a:ext cx="12239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Rainha</a:t>
            </a:r>
          </a:p>
        </p:txBody>
      </p:sp>
      <p:sp>
        <p:nvSpPr>
          <p:cNvPr id="18479" name="Rectangle 47"/>
          <p:cNvSpPr>
            <a:spLocks noChangeArrowheads="1"/>
          </p:cNvSpPr>
          <p:nvPr/>
        </p:nvSpPr>
        <p:spPr bwMode="auto">
          <a:xfrm>
            <a:off x="5229225" y="7308850"/>
            <a:ext cx="12239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80" name="Rectangle 48"/>
          <p:cNvSpPr>
            <a:spLocks noChangeArrowheads="1"/>
          </p:cNvSpPr>
          <p:nvPr/>
        </p:nvSpPr>
        <p:spPr bwMode="auto">
          <a:xfrm>
            <a:off x="5229225" y="7596188"/>
            <a:ext cx="12239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Esposa</a:t>
            </a:r>
          </a:p>
        </p:txBody>
      </p:sp>
      <p:sp>
        <p:nvSpPr>
          <p:cNvPr id="18481" name="Rectangle 49"/>
          <p:cNvSpPr>
            <a:spLocks noChangeArrowheads="1"/>
          </p:cNvSpPr>
          <p:nvPr/>
        </p:nvSpPr>
        <p:spPr bwMode="auto">
          <a:xfrm>
            <a:off x="5229225" y="7885113"/>
            <a:ext cx="12239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82" name="Rectangle 50"/>
          <p:cNvSpPr>
            <a:spLocks noChangeArrowheads="1"/>
          </p:cNvSpPr>
          <p:nvPr/>
        </p:nvSpPr>
        <p:spPr bwMode="auto">
          <a:xfrm>
            <a:off x="4005263" y="8174038"/>
            <a:ext cx="12239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83" name="Rectangle 51"/>
          <p:cNvSpPr>
            <a:spLocks noChangeArrowheads="1"/>
          </p:cNvSpPr>
          <p:nvPr/>
        </p:nvSpPr>
        <p:spPr bwMode="auto">
          <a:xfrm>
            <a:off x="4005263" y="8459788"/>
            <a:ext cx="12239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Camponês</a:t>
            </a:r>
          </a:p>
        </p:txBody>
      </p:sp>
      <p:sp>
        <p:nvSpPr>
          <p:cNvPr id="18484" name="Rectangle 52"/>
          <p:cNvSpPr>
            <a:spLocks noChangeArrowheads="1"/>
          </p:cNvSpPr>
          <p:nvPr/>
        </p:nvSpPr>
        <p:spPr bwMode="auto">
          <a:xfrm>
            <a:off x="4005263" y="8748713"/>
            <a:ext cx="12239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85" name="Rectangle 53"/>
          <p:cNvSpPr>
            <a:spLocks noChangeArrowheads="1"/>
          </p:cNvSpPr>
          <p:nvPr/>
        </p:nvSpPr>
        <p:spPr bwMode="auto">
          <a:xfrm>
            <a:off x="5229225" y="8172450"/>
            <a:ext cx="12239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Cidadã</a:t>
            </a:r>
          </a:p>
        </p:txBody>
      </p:sp>
      <p:sp>
        <p:nvSpPr>
          <p:cNvPr id="18486" name="Rectangle 54"/>
          <p:cNvSpPr>
            <a:spLocks noChangeArrowheads="1"/>
          </p:cNvSpPr>
          <p:nvPr/>
        </p:nvSpPr>
        <p:spPr bwMode="auto">
          <a:xfrm>
            <a:off x="5229225" y="8459788"/>
            <a:ext cx="12239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18487" name="Rectangle 55"/>
          <p:cNvSpPr>
            <a:spLocks noChangeArrowheads="1"/>
          </p:cNvSpPr>
          <p:nvPr/>
        </p:nvSpPr>
        <p:spPr bwMode="auto">
          <a:xfrm>
            <a:off x="5229225" y="8748713"/>
            <a:ext cx="12239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Intérprete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260350" y="1001713"/>
            <a:ext cx="3043238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NÚMERO GRAMATICAL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44450" y="14462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Completa o quadro, escrevendo o plural das palavras :</a:t>
            </a:r>
            <a:endParaRPr lang="pt-PT" sz="1400" b="1"/>
          </a:p>
        </p:txBody>
      </p:sp>
      <p:sp>
        <p:nvSpPr>
          <p:cNvPr id="19512" name="Rectangle 56"/>
          <p:cNvSpPr>
            <a:spLocks noChangeArrowheads="1"/>
          </p:cNvSpPr>
          <p:nvPr/>
        </p:nvSpPr>
        <p:spPr bwMode="auto">
          <a:xfrm>
            <a:off x="476250" y="2051050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Singular</a:t>
            </a:r>
          </a:p>
        </p:txBody>
      </p:sp>
      <p:sp>
        <p:nvSpPr>
          <p:cNvPr id="19513" name="Rectangle 57"/>
          <p:cNvSpPr>
            <a:spLocks noChangeArrowheads="1"/>
          </p:cNvSpPr>
          <p:nvPr/>
        </p:nvSpPr>
        <p:spPr bwMode="auto">
          <a:xfrm>
            <a:off x="476250" y="241141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Pai</a:t>
            </a:r>
          </a:p>
        </p:txBody>
      </p:sp>
      <p:sp>
        <p:nvSpPr>
          <p:cNvPr id="19514" name="Rectangle 58"/>
          <p:cNvSpPr>
            <a:spLocks noChangeArrowheads="1"/>
          </p:cNvSpPr>
          <p:nvPr/>
        </p:nvSpPr>
        <p:spPr bwMode="auto">
          <a:xfrm>
            <a:off x="476250" y="26987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Professor</a:t>
            </a:r>
          </a:p>
        </p:txBody>
      </p:sp>
      <p:sp>
        <p:nvSpPr>
          <p:cNvPr id="19515" name="Rectangle 59"/>
          <p:cNvSpPr>
            <a:spLocks noChangeArrowheads="1"/>
          </p:cNvSpPr>
          <p:nvPr/>
        </p:nvSpPr>
        <p:spPr bwMode="auto">
          <a:xfrm>
            <a:off x="476250" y="298767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Cidade</a:t>
            </a:r>
          </a:p>
        </p:txBody>
      </p:sp>
      <p:sp>
        <p:nvSpPr>
          <p:cNvPr id="19516" name="Rectangle 60"/>
          <p:cNvSpPr>
            <a:spLocks noChangeArrowheads="1"/>
          </p:cNvSpPr>
          <p:nvPr/>
        </p:nvSpPr>
        <p:spPr bwMode="auto">
          <a:xfrm>
            <a:off x="476250" y="327501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Nível</a:t>
            </a:r>
          </a:p>
        </p:txBody>
      </p:sp>
      <p:sp>
        <p:nvSpPr>
          <p:cNvPr id="19517" name="Rectangle 61"/>
          <p:cNvSpPr>
            <a:spLocks noChangeArrowheads="1"/>
          </p:cNvSpPr>
          <p:nvPr/>
        </p:nvSpPr>
        <p:spPr bwMode="auto">
          <a:xfrm>
            <a:off x="476250" y="35623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Atum</a:t>
            </a:r>
          </a:p>
        </p:txBody>
      </p:sp>
      <p:sp>
        <p:nvSpPr>
          <p:cNvPr id="19518" name="Rectangle 62"/>
          <p:cNvSpPr>
            <a:spLocks noChangeArrowheads="1"/>
          </p:cNvSpPr>
          <p:nvPr/>
        </p:nvSpPr>
        <p:spPr bwMode="auto">
          <a:xfrm>
            <a:off x="476250" y="38496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Réptil</a:t>
            </a:r>
          </a:p>
        </p:txBody>
      </p:sp>
      <p:sp>
        <p:nvSpPr>
          <p:cNvPr id="19519" name="Rectangle 63"/>
          <p:cNvSpPr>
            <a:spLocks noChangeArrowheads="1"/>
          </p:cNvSpPr>
          <p:nvPr/>
        </p:nvSpPr>
        <p:spPr bwMode="auto">
          <a:xfrm>
            <a:off x="3500438" y="2051050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Plural</a:t>
            </a:r>
          </a:p>
        </p:txBody>
      </p:sp>
      <p:sp>
        <p:nvSpPr>
          <p:cNvPr id="19520" name="Rectangle 64"/>
          <p:cNvSpPr>
            <a:spLocks noChangeArrowheads="1"/>
          </p:cNvSpPr>
          <p:nvPr/>
        </p:nvSpPr>
        <p:spPr bwMode="auto">
          <a:xfrm>
            <a:off x="3500438" y="241141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9521" name="Rectangle 65"/>
          <p:cNvSpPr>
            <a:spLocks noChangeArrowheads="1"/>
          </p:cNvSpPr>
          <p:nvPr/>
        </p:nvSpPr>
        <p:spPr bwMode="auto">
          <a:xfrm>
            <a:off x="3500438" y="26987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9522" name="Rectangle 66"/>
          <p:cNvSpPr>
            <a:spLocks noChangeArrowheads="1"/>
          </p:cNvSpPr>
          <p:nvPr/>
        </p:nvSpPr>
        <p:spPr bwMode="auto">
          <a:xfrm>
            <a:off x="3500438" y="298767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9523" name="Rectangle 67"/>
          <p:cNvSpPr>
            <a:spLocks noChangeArrowheads="1"/>
          </p:cNvSpPr>
          <p:nvPr/>
        </p:nvSpPr>
        <p:spPr bwMode="auto">
          <a:xfrm>
            <a:off x="3500438" y="327501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9524" name="Rectangle 68"/>
          <p:cNvSpPr>
            <a:spLocks noChangeArrowheads="1"/>
          </p:cNvSpPr>
          <p:nvPr/>
        </p:nvSpPr>
        <p:spPr bwMode="auto">
          <a:xfrm>
            <a:off x="3500438" y="35623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9525" name="Rectangle 69"/>
          <p:cNvSpPr>
            <a:spLocks noChangeArrowheads="1"/>
          </p:cNvSpPr>
          <p:nvPr/>
        </p:nvSpPr>
        <p:spPr bwMode="auto">
          <a:xfrm>
            <a:off x="3500438" y="38496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9526" name="Rectangle 70"/>
          <p:cNvSpPr>
            <a:spLocks noChangeArrowheads="1"/>
          </p:cNvSpPr>
          <p:nvPr/>
        </p:nvSpPr>
        <p:spPr bwMode="auto">
          <a:xfrm>
            <a:off x="476250" y="413861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Covil</a:t>
            </a:r>
          </a:p>
        </p:txBody>
      </p:sp>
      <p:sp>
        <p:nvSpPr>
          <p:cNvPr id="19527" name="Rectangle 71"/>
          <p:cNvSpPr>
            <a:spLocks noChangeArrowheads="1"/>
          </p:cNvSpPr>
          <p:nvPr/>
        </p:nvSpPr>
        <p:spPr bwMode="auto">
          <a:xfrm>
            <a:off x="476250" y="44259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Cantil</a:t>
            </a:r>
          </a:p>
        </p:txBody>
      </p:sp>
      <p:sp>
        <p:nvSpPr>
          <p:cNvPr id="19528" name="Rectangle 72"/>
          <p:cNvSpPr>
            <a:spLocks noChangeArrowheads="1"/>
          </p:cNvSpPr>
          <p:nvPr/>
        </p:nvSpPr>
        <p:spPr bwMode="auto">
          <a:xfrm>
            <a:off x="476250" y="47164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Animal</a:t>
            </a:r>
          </a:p>
        </p:txBody>
      </p:sp>
      <p:sp>
        <p:nvSpPr>
          <p:cNvPr id="19529" name="Rectangle 73"/>
          <p:cNvSpPr>
            <a:spLocks noChangeArrowheads="1"/>
          </p:cNvSpPr>
          <p:nvPr/>
        </p:nvSpPr>
        <p:spPr bwMode="auto">
          <a:xfrm>
            <a:off x="3500438" y="413861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9530" name="Rectangle 74"/>
          <p:cNvSpPr>
            <a:spLocks noChangeArrowheads="1"/>
          </p:cNvSpPr>
          <p:nvPr/>
        </p:nvSpPr>
        <p:spPr bwMode="auto">
          <a:xfrm>
            <a:off x="3500438" y="44259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9531" name="Rectangle 75"/>
          <p:cNvSpPr>
            <a:spLocks noChangeArrowheads="1"/>
          </p:cNvSpPr>
          <p:nvPr/>
        </p:nvSpPr>
        <p:spPr bwMode="auto">
          <a:xfrm>
            <a:off x="3500438" y="47164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9532" name="Rectangle 76"/>
          <p:cNvSpPr>
            <a:spLocks noChangeArrowheads="1"/>
          </p:cNvSpPr>
          <p:nvPr/>
        </p:nvSpPr>
        <p:spPr bwMode="auto">
          <a:xfrm>
            <a:off x="44450" y="57959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Escreve no plural as frases abaixo indicadas.</a:t>
            </a:r>
            <a:endParaRPr lang="pt-PT" sz="1400" b="1"/>
          </a:p>
        </p:txBody>
      </p:sp>
      <p:sp>
        <p:nvSpPr>
          <p:cNvPr id="19533" name="Rectangle 77"/>
          <p:cNvSpPr>
            <a:spLocks noChangeArrowheads="1"/>
          </p:cNvSpPr>
          <p:nvPr/>
        </p:nvSpPr>
        <p:spPr bwMode="auto">
          <a:xfrm>
            <a:off x="352425" y="62722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pt-PT" sz="1400"/>
              <a:t> Este papel está mal dobrado.</a:t>
            </a:r>
            <a:endParaRPr lang="pt-PT" sz="1400" b="1"/>
          </a:p>
        </p:txBody>
      </p:sp>
      <p:sp>
        <p:nvSpPr>
          <p:cNvPr id="19534" name="Line 78"/>
          <p:cNvSpPr>
            <a:spLocks noChangeShapeType="1"/>
          </p:cNvSpPr>
          <p:nvPr/>
        </p:nvSpPr>
        <p:spPr bwMode="auto">
          <a:xfrm>
            <a:off x="549275" y="6950075"/>
            <a:ext cx="6048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9535" name="Rectangle 79"/>
          <p:cNvSpPr>
            <a:spLocks noChangeArrowheads="1"/>
          </p:cNvSpPr>
          <p:nvPr/>
        </p:nvSpPr>
        <p:spPr bwMode="auto">
          <a:xfrm>
            <a:off x="352425" y="69913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pt-PT" sz="1400"/>
              <a:t> O açúcar agrada às formigas.</a:t>
            </a:r>
            <a:endParaRPr lang="pt-PT" sz="1400" b="1"/>
          </a:p>
        </p:txBody>
      </p:sp>
      <p:sp>
        <p:nvSpPr>
          <p:cNvPr id="19536" name="Line 80"/>
          <p:cNvSpPr>
            <a:spLocks noChangeShapeType="1"/>
          </p:cNvSpPr>
          <p:nvPr/>
        </p:nvSpPr>
        <p:spPr bwMode="auto">
          <a:xfrm>
            <a:off x="549275" y="7669213"/>
            <a:ext cx="6048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9537" name="Rectangle 81"/>
          <p:cNvSpPr>
            <a:spLocks noChangeArrowheads="1"/>
          </p:cNvSpPr>
          <p:nvPr/>
        </p:nvSpPr>
        <p:spPr bwMode="auto">
          <a:xfrm>
            <a:off x="352425" y="77120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pt-PT" sz="1400"/>
              <a:t> Aquele botão está a cair.</a:t>
            </a:r>
            <a:endParaRPr lang="pt-PT" sz="1400" b="1"/>
          </a:p>
        </p:txBody>
      </p:sp>
      <p:sp>
        <p:nvSpPr>
          <p:cNvPr id="19538" name="Line 82"/>
          <p:cNvSpPr>
            <a:spLocks noChangeShapeType="1"/>
          </p:cNvSpPr>
          <p:nvPr/>
        </p:nvSpPr>
        <p:spPr bwMode="auto">
          <a:xfrm>
            <a:off x="549275" y="8389938"/>
            <a:ext cx="6048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9539" name="Rectangle 83"/>
          <p:cNvSpPr>
            <a:spLocks noChangeArrowheads="1"/>
          </p:cNvSpPr>
          <p:nvPr/>
        </p:nvSpPr>
        <p:spPr bwMode="auto">
          <a:xfrm>
            <a:off x="352425" y="84312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pt-PT" sz="1400"/>
              <a:t> O mar está calmo.</a:t>
            </a:r>
            <a:endParaRPr lang="pt-PT" sz="1400" b="1"/>
          </a:p>
        </p:txBody>
      </p:sp>
      <p:sp>
        <p:nvSpPr>
          <p:cNvPr id="19540" name="Line 84"/>
          <p:cNvSpPr>
            <a:spLocks noChangeShapeType="1"/>
          </p:cNvSpPr>
          <p:nvPr/>
        </p:nvSpPr>
        <p:spPr bwMode="auto">
          <a:xfrm>
            <a:off x="549275" y="9109075"/>
            <a:ext cx="6048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9541" name="Rectangle 85"/>
          <p:cNvSpPr>
            <a:spLocks noChangeArrowheads="1"/>
          </p:cNvSpPr>
          <p:nvPr/>
        </p:nvSpPr>
        <p:spPr bwMode="auto">
          <a:xfrm>
            <a:off x="476250" y="500380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Portal</a:t>
            </a:r>
          </a:p>
        </p:txBody>
      </p:sp>
      <p:sp>
        <p:nvSpPr>
          <p:cNvPr id="19542" name="Rectangle 86"/>
          <p:cNvSpPr>
            <a:spLocks noChangeArrowheads="1"/>
          </p:cNvSpPr>
          <p:nvPr/>
        </p:nvSpPr>
        <p:spPr bwMode="auto">
          <a:xfrm>
            <a:off x="476250" y="529113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Calão</a:t>
            </a:r>
          </a:p>
        </p:txBody>
      </p:sp>
      <p:sp>
        <p:nvSpPr>
          <p:cNvPr id="19543" name="Rectangle 87"/>
          <p:cNvSpPr>
            <a:spLocks noChangeArrowheads="1"/>
          </p:cNvSpPr>
          <p:nvPr/>
        </p:nvSpPr>
        <p:spPr bwMode="auto">
          <a:xfrm>
            <a:off x="3500438" y="500380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9544" name="Rectangle 88"/>
          <p:cNvSpPr>
            <a:spLocks noChangeArrowheads="1"/>
          </p:cNvSpPr>
          <p:nvPr/>
        </p:nvSpPr>
        <p:spPr bwMode="auto">
          <a:xfrm>
            <a:off x="3500438" y="529113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260350" y="1001713"/>
            <a:ext cx="3043238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VERBO - SUBSTANTIVO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44450" y="14462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Liga correctamente :</a:t>
            </a:r>
            <a:endParaRPr lang="pt-PT" sz="1400" b="1"/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0" y="1735138"/>
            <a:ext cx="685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30000"/>
              </a:lnSpc>
            </a:pPr>
            <a:r>
              <a:rPr lang="pt-PT" b="1"/>
              <a:t>“No Inverno chove.”</a:t>
            </a:r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835025" y="2238375"/>
            <a:ext cx="93821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Inverno</a:t>
            </a:r>
            <a:endParaRPr lang="pt-PT" sz="1400" b="1"/>
          </a:p>
        </p:txBody>
      </p:sp>
      <p:sp>
        <p:nvSpPr>
          <p:cNvPr id="20493" name="Oval 13"/>
          <p:cNvSpPr>
            <a:spLocks noChangeArrowheads="1"/>
          </p:cNvSpPr>
          <p:nvPr/>
        </p:nvSpPr>
        <p:spPr bwMode="auto">
          <a:xfrm>
            <a:off x="1844675" y="2484438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836613" y="2598738"/>
            <a:ext cx="9382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chove</a:t>
            </a:r>
            <a:endParaRPr lang="pt-PT" sz="1400" b="1"/>
          </a:p>
        </p:txBody>
      </p:sp>
      <p:sp>
        <p:nvSpPr>
          <p:cNvPr id="20495" name="Oval 15"/>
          <p:cNvSpPr>
            <a:spLocks noChangeArrowheads="1"/>
          </p:cNvSpPr>
          <p:nvPr/>
        </p:nvSpPr>
        <p:spPr bwMode="auto">
          <a:xfrm>
            <a:off x="1846263" y="284480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4721225" y="2238375"/>
            <a:ext cx="93821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verbo ou acção</a:t>
            </a:r>
            <a:endParaRPr lang="pt-PT" sz="1400" b="1"/>
          </a:p>
        </p:txBody>
      </p:sp>
      <p:sp>
        <p:nvSpPr>
          <p:cNvPr id="20497" name="Oval 17"/>
          <p:cNvSpPr>
            <a:spLocks noChangeArrowheads="1"/>
          </p:cNvSpPr>
          <p:nvPr/>
        </p:nvSpPr>
        <p:spPr bwMode="auto">
          <a:xfrm>
            <a:off x="4578350" y="2484438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0498" name="Rectangle 18"/>
          <p:cNvSpPr>
            <a:spLocks noChangeArrowheads="1"/>
          </p:cNvSpPr>
          <p:nvPr/>
        </p:nvSpPr>
        <p:spPr bwMode="auto">
          <a:xfrm>
            <a:off x="4722813" y="2598738"/>
            <a:ext cx="9382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nome ou substantivo</a:t>
            </a:r>
            <a:endParaRPr lang="pt-PT" sz="1400" b="1"/>
          </a:p>
        </p:txBody>
      </p:sp>
      <p:sp>
        <p:nvSpPr>
          <p:cNvPr id="20499" name="Oval 19"/>
          <p:cNvSpPr>
            <a:spLocks noChangeArrowheads="1"/>
          </p:cNvSpPr>
          <p:nvPr/>
        </p:nvSpPr>
        <p:spPr bwMode="auto">
          <a:xfrm>
            <a:off x="4579938" y="284480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0500" name="Rectangle 20"/>
          <p:cNvSpPr>
            <a:spLocks noChangeArrowheads="1"/>
          </p:cNvSpPr>
          <p:nvPr/>
        </p:nvSpPr>
        <p:spPr bwMode="auto">
          <a:xfrm>
            <a:off x="44450" y="31019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Completa :</a:t>
            </a:r>
            <a:endParaRPr lang="pt-PT" sz="1400" b="1"/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352425" y="3779838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Chove</a:t>
            </a:r>
            <a:r>
              <a:rPr lang="pt-PT" sz="1400"/>
              <a:t> é a acção de ________________</a:t>
            </a:r>
            <a:endParaRPr lang="pt-PT" sz="1400" b="1"/>
          </a:p>
        </p:txBody>
      </p:sp>
      <p:sp>
        <p:nvSpPr>
          <p:cNvPr id="20502" name="Rectangle 22"/>
          <p:cNvSpPr>
            <a:spLocks noChangeArrowheads="1"/>
          </p:cNvSpPr>
          <p:nvPr/>
        </p:nvSpPr>
        <p:spPr bwMode="auto">
          <a:xfrm>
            <a:off x="352425" y="4110038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Comeu</a:t>
            </a:r>
            <a:r>
              <a:rPr lang="pt-PT" sz="1400"/>
              <a:t> é a acção de ________________</a:t>
            </a:r>
            <a:endParaRPr lang="pt-PT" sz="1400" b="1"/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352425" y="4427538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Lavei</a:t>
            </a:r>
            <a:r>
              <a:rPr lang="pt-PT" sz="1400"/>
              <a:t> é a acção de __________________</a:t>
            </a:r>
            <a:endParaRPr lang="pt-PT" sz="1400" b="1"/>
          </a:p>
        </p:txBody>
      </p:sp>
      <p:sp>
        <p:nvSpPr>
          <p:cNvPr id="20507" name="Rectangle 27"/>
          <p:cNvSpPr>
            <a:spLocks noChangeArrowheads="1"/>
          </p:cNvSpPr>
          <p:nvPr/>
        </p:nvSpPr>
        <p:spPr bwMode="auto">
          <a:xfrm>
            <a:off x="3644900" y="3922713"/>
            <a:ext cx="504825" cy="8651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0508" name="Rectangle 28"/>
          <p:cNvSpPr>
            <a:spLocks noChangeArrowheads="1"/>
          </p:cNvSpPr>
          <p:nvPr/>
        </p:nvSpPr>
        <p:spPr bwMode="auto">
          <a:xfrm>
            <a:off x="44450" y="497522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Classifico os nomes :</a:t>
            </a:r>
            <a:endParaRPr lang="pt-PT" sz="1400" b="1"/>
          </a:p>
        </p:txBody>
      </p:sp>
      <p:sp>
        <p:nvSpPr>
          <p:cNvPr id="20509" name="Rectangle 29"/>
          <p:cNvSpPr>
            <a:spLocks noChangeArrowheads="1"/>
          </p:cNvSpPr>
          <p:nvPr/>
        </p:nvSpPr>
        <p:spPr bwMode="auto">
          <a:xfrm>
            <a:off x="352425" y="5580063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Inverno</a:t>
            </a:r>
            <a:r>
              <a:rPr lang="pt-PT" sz="1400"/>
              <a:t> _______________________________________________________</a:t>
            </a:r>
            <a:endParaRPr lang="pt-PT" sz="1400" b="1"/>
          </a:p>
        </p:txBody>
      </p:sp>
      <p:sp>
        <p:nvSpPr>
          <p:cNvPr id="20510" name="Rectangle 30"/>
          <p:cNvSpPr>
            <a:spLocks noChangeArrowheads="1"/>
          </p:cNvSpPr>
          <p:nvPr/>
        </p:nvSpPr>
        <p:spPr bwMode="auto">
          <a:xfrm>
            <a:off x="352425" y="5910263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casa</a:t>
            </a:r>
            <a:r>
              <a:rPr lang="pt-PT" sz="1400"/>
              <a:t> __________________________________________________________</a:t>
            </a:r>
            <a:endParaRPr lang="pt-PT" sz="1400" b="1"/>
          </a:p>
        </p:txBody>
      </p:sp>
      <p:sp>
        <p:nvSpPr>
          <p:cNvPr id="20511" name="Rectangle 31"/>
          <p:cNvSpPr>
            <a:spLocks noChangeArrowheads="1"/>
          </p:cNvSpPr>
          <p:nvPr/>
        </p:nvSpPr>
        <p:spPr bwMode="auto">
          <a:xfrm>
            <a:off x="352425" y="6227763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borboletas</a:t>
            </a:r>
            <a:r>
              <a:rPr lang="pt-PT" sz="1400"/>
              <a:t> _____________________________________________________</a:t>
            </a:r>
            <a:endParaRPr lang="pt-PT" sz="1400" b="1"/>
          </a:p>
        </p:txBody>
      </p:sp>
      <p:sp>
        <p:nvSpPr>
          <p:cNvPr id="20513" name="Rectangle 33"/>
          <p:cNvSpPr>
            <a:spLocks noChangeArrowheads="1"/>
          </p:cNvSpPr>
          <p:nvPr/>
        </p:nvSpPr>
        <p:spPr bwMode="auto">
          <a:xfrm>
            <a:off x="352425" y="6559550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cardume</a:t>
            </a:r>
            <a:r>
              <a:rPr lang="pt-PT" sz="1400"/>
              <a:t> _______________________________________________________</a:t>
            </a:r>
            <a:endParaRPr lang="pt-PT" sz="1400" b="1"/>
          </a:p>
        </p:txBody>
      </p:sp>
      <p:sp>
        <p:nvSpPr>
          <p:cNvPr id="20514" name="Rectangle 34"/>
          <p:cNvSpPr>
            <a:spLocks noChangeArrowheads="1"/>
          </p:cNvSpPr>
          <p:nvPr/>
        </p:nvSpPr>
        <p:spPr bwMode="auto">
          <a:xfrm>
            <a:off x="6480175" y="5795963"/>
            <a:ext cx="404813" cy="11525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0515" name="Rectangle 35"/>
          <p:cNvSpPr>
            <a:spLocks noChangeArrowheads="1"/>
          </p:cNvSpPr>
          <p:nvPr/>
        </p:nvSpPr>
        <p:spPr bwMode="auto">
          <a:xfrm>
            <a:off x="44450" y="69199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4 – Escreve novamente a frase :</a:t>
            </a:r>
            <a:endParaRPr lang="pt-PT" sz="1400" b="1"/>
          </a:p>
        </p:txBody>
      </p:sp>
      <p:sp>
        <p:nvSpPr>
          <p:cNvPr id="20516" name="Rectangle 36"/>
          <p:cNvSpPr>
            <a:spLocks noChangeArrowheads="1"/>
          </p:cNvSpPr>
          <p:nvPr/>
        </p:nvSpPr>
        <p:spPr bwMode="auto">
          <a:xfrm>
            <a:off x="333375" y="7524750"/>
            <a:ext cx="93821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Muda o nome :</a:t>
            </a:r>
            <a:endParaRPr lang="pt-PT" sz="1400" b="1" i="1"/>
          </a:p>
        </p:txBody>
      </p:sp>
      <p:sp>
        <p:nvSpPr>
          <p:cNvPr id="20517" name="Line 37"/>
          <p:cNvSpPr>
            <a:spLocks noChangeShapeType="1"/>
          </p:cNvSpPr>
          <p:nvPr/>
        </p:nvSpPr>
        <p:spPr bwMode="auto">
          <a:xfrm>
            <a:off x="476250" y="8245475"/>
            <a:ext cx="5976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0518" name="Rectangle 38"/>
          <p:cNvSpPr>
            <a:spLocks noChangeArrowheads="1"/>
          </p:cNvSpPr>
          <p:nvPr/>
        </p:nvSpPr>
        <p:spPr bwMode="auto">
          <a:xfrm>
            <a:off x="333375" y="8315325"/>
            <a:ext cx="93821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Muda o verbo :</a:t>
            </a:r>
            <a:endParaRPr lang="pt-PT" sz="1400" b="1" i="1"/>
          </a:p>
        </p:txBody>
      </p:sp>
      <p:sp>
        <p:nvSpPr>
          <p:cNvPr id="20519" name="Line 39"/>
          <p:cNvSpPr>
            <a:spLocks noChangeShapeType="1"/>
          </p:cNvSpPr>
          <p:nvPr/>
        </p:nvSpPr>
        <p:spPr bwMode="auto">
          <a:xfrm>
            <a:off x="476250" y="9036050"/>
            <a:ext cx="5976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1628775" y="1403350"/>
            <a:ext cx="16557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grau normal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357563" y="1403350"/>
            <a:ext cx="165576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grau aumentativo</a:t>
            </a: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5086350" y="1403350"/>
            <a:ext cx="16557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grau diminutivo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188913" y="17637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bonequinha</a:t>
            </a: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188913" y="20510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casarão</a:t>
            </a: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188913" y="23399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casaco</a:t>
            </a: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188913" y="26273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dentuço</a:t>
            </a: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188913" y="29146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folhinha</a:t>
            </a: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188913" y="320198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sopa</a:t>
            </a: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1628775" y="17637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3357563" y="17637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5086350" y="17637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1628775" y="20510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3357563" y="20510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5086350" y="20510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1628775" y="23399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3357563" y="23399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5086350" y="23399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1628775" y="26273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3357563" y="26273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5086350" y="26273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1628775" y="29146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auto">
          <a:xfrm>
            <a:off x="3357563" y="29146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04" name="Rectangle 32"/>
          <p:cNvSpPr>
            <a:spLocks noChangeArrowheads="1"/>
          </p:cNvSpPr>
          <p:nvPr/>
        </p:nvSpPr>
        <p:spPr bwMode="auto">
          <a:xfrm>
            <a:off x="5086350" y="29146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1628775" y="32019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06" name="Rectangle 34"/>
          <p:cNvSpPr>
            <a:spLocks noChangeArrowheads="1"/>
          </p:cNvSpPr>
          <p:nvPr/>
        </p:nvSpPr>
        <p:spPr bwMode="auto">
          <a:xfrm>
            <a:off x="3357563" y="32019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07" name="Rectangle 35"/>
          <p:cNvSpPr>
            <a:spLocks noChangeArrowheads="1"/>
          </p:cNvSpPr>
          <p:nvPr/>
        </p:nvSpPr>
        <p:spPr bwMode="auto">
          <a:xfrm>
            <a:off x="5086350" y="32019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08" name="Rectangle 36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Preenche com </a:t>
            </a:r>
            <a:r>
              <a:rPr lang="pt-PT" sz="1400" b="1"/>
              <a:t>X</a:t>
            </a:r>
            <a:r>
              <a:rPr lang="pt-PT" sz="1400"/>
              <a:t> no local certo.</a:t>
            </a:r>
            <a:endParaRPr lang="pt-PT" sz="1400" b="1"/>
          </a:p>
        </p:txBody>
      </p:sp>
      <p:sp>
        <p:nvSpPr>
          <p:cNvPr id="3109" name="Rectangle 37"/>
          <p:cNvSpPr>
            <a:spLocks noChangeArrowheads="1"/>
          </p:cNvSpPr>
          <p:nvPr/>
        </p:nvSpPr>
        <p:spPr bwMode="auto">
          <a:xfrm>
            <a:off x="44450" y="34925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Assinala com uma </a:t>
            </a:r>
            <a:r>
              <a:rPr lang="pt-PT" sz="1400" b="1"/>
              <a:t>X</a:t>
            </a:r>
            <a:r>
              <a:rPr lang="pt-PT" sz="1400"/>
              <a:t> no local certo.</a:t>
            </a:r>
            <a:endParaRPr lang="pt-PT" sz="1400" b="1"/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1628775" y="3998913"/>
            <a:ext cx="1655763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PASSADO</a:t>
            </a:r>
          </a:p>
        </p:txBody>
      </p:sp>
      <p:sp>
        <p:nvSpPr>
          <p:cNvPr id="3111" name="Rectangle 39"/>
          <p:cNvSpPr>
            <a:spLocks noChangeArrowheads="1"/>
          </p:cNvSpPr>
          <p:nvPr/>
        </p:nvSpPr>
        <p:spPr bwMode="auto">
          <a:xfrm>
            <a:off x="3357563" y="3998913"/>
            <a:ext cx="1655762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PRESENTE</a:t>
            </a:r>
          </a:p>
        </p:txBody>
      </p:sp>
      <p:sp>
        <p:nvSpPr>
          <p:cNvPr id="3112" name="Rectangle 40"/>
          <p:cNvSpPr>
            <a:spLocks noChangeArrowheads="1"/>
          </p:cNvSpPr>
          <p:nvPr/>
        </p:nvSpPr>
        <p:spPr bwMode="auto">
          <a:xfrm>
            <a:off x="5086350" y="3998913"/>
            <a:ext cx="1655763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FUTURO</a:t>
            </a:r>
          </a:p>
        </p:txBody>
      </p:sp>
      <p:sp>
        <p:nvSpPr>
          <p:cNvPr id="3113" name="Rectangle 41"/>
          <p:cNvSpPr>
            <a:spLocks noChangeArrowheads="1"/>
          </p:cNvSpPr>
          <p:nvPr/>
        </p:nvSpPr>
        <p:spPr bwMode="auto">
          <a:xfrm>
            <a:off x="188913" y="43592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teve</a:t>
            </a:r>
          </a:p>
        </p:txBody>
      </p:sp>
      <p:sp>
        <p:nvSpPr>
          <p:cNvPr id="3114" name="Rectangle 42"/>
          <p:cNvSpPr>
            <a:spLocks noChangeArrowheads="1"/>
          </p:cNvSpPr>
          <p:nvPr/>
        </p:nvSpPr>
        <p:spPr bwMode="auto">
          <a:xfrm>
            <a:off x="188913" y="46466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escrevia</a:t>
            </a: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188913" y="493553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desenha</a:t>
            </a:r>
          </a:p>
        </p:txBody>
      </p:sp>
      <p:sp>
        <p:nvSpPr>
          <p:cNvPr id="3116" name="Rectangle 44"/>
          <p:cNvSpPr>
            <a:spLocks noChangeArrowheads="1"/>
          </p:cNvSpPr>
          <p:nvPr/>
        </p:nvSpPr>
        <p:spPr bwMode="auto">
          <a:xfrm>
            <a:off x="188913" y="52228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cantará</a:t>
            </a:r>
          </a:p>
        </p:txBody>
      </p:sp>
      <p:sp>
        <p:nvSpPr>
          <p:cNvPr id="3117" name="Rectangle 45"/>
          <p:cNvSpPr>
            <a:spLocks noChangeArrowheads="1"/>
          </p:cNvSpPr>
          <p:nvPr/>
        </p:nvSpPr>
        <p:spPr bwMode="auto">
          <a:xfrm>
            <a:off x="188913" y="55102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fazes</a:t>
            </a:r>
          </a:p>
        </p:txBody>
      </p:sp>
      <p:sp>
        <p:nvSpPr>
          <p:cNvPr id="3118" name="Rectangle 46"/>
          <p:cNvSpPr>
            <a:spLocks noChangeArrowheads="1"/>
          </p:cNvSpPr>
          <p:nvPr/>
        </p:nvSpPr>
        <p:spPr bwMode="auto">
          <a:xfrm>
            <a:off x="188913" y="57975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saberás</a:t>
            </a: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1628775" y="43592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20" name="Rectangle 48"/>
          <p:cNvSpPr>
            <a:spLocks noChangeArrowheads="1"/>
          </p:cNvSpPr>
          <p:nvPr/>
        </p:nvSpPr>
        <p:spPr bwMode="auto">
          <a:xfrm>
            <a:off x="3357563" y="43592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21" name="Rectangle 49"/>
          <p:cNvSpPr>
            <a:spLocks noChangeArrowheads="1"/>
          </p:cNvSpPr>
          <p:nvPr/>
        </p:nvSpPr>
        <p:spPr bwMode="auto">
          <a:xfrm>
            <a:off x="5086350" y="43592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22" name="Rectangle 50"/>
          <p:cNvSpPr>
            <a:spLocks noChangeArrowheads="1"/>
          </p:cNvSpPr>
          <p:nvPr/>
        </p:nvSpPr>
        <p:spPr bwMode="auto">
          <a:xfrm>
            <a:off x="1628775" y="46466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23" name="Rectangle 51"/>
          <p:cNvSpPr>
            <a:spLocks noChangeArrowheads="1"/>
          </p:cNvSpPr>
          <p:nvPr/>
        </p:nvSpPr>
        <p:spPr bwMode="auto">
          <a:xfrm>
            <a:off x="3357563" y="46466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24" name="Rectangle 52"/>
          <p:cNvSpPr>
            <a:spLocks noChangeArrowheads="1"/>
          </p:cNvSpPr>
          <p:nvPr/>
        </p:nvSpPr>
        <p:spPr bwMode="auto">
          <a:xfrm>
            <a:off x="5086350" y="46466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25" name="Rectangle 53"/>
          <p:cNvSpPr>
            <a:spLocks noChangeArrowheads="1"/>
          </p:cNvSpPr>
          <p:nvPr/>
        </p:nvSpPr>
        <p:spPr bwMode="auto">
          <a:xfrm>
            <a:off x="1628775" y="49355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26" name="Rectangle 54"/>
          <p:cNvSpPr>
            <a:spLocks noChangeArrowheads="1"/>
          </p:cNvSpPr>
          <p:nvPr/>
        </p:nvSpPr>
        <p:spPr bwMode="auto">
          <a:xfrm>
            <a:off x="3357563" y="49355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27" name="Rectangle 55"/>
          <p:cNvSpPr>
            <a:spLocks noChangeArrowheads="1"/>
          </p:cNvSpPr>
          <p:nvPr/>
        </p:nvSpPr>
        <p:spPr bwMode="auto">
          <a:xfrm>
            <a:off x="5086350" y="49355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28" name="Rectangle 56"/>
          <p:cNvSpPr>
            <a:spLocks noChangeArrowheads="1"/>
          </p:cNvSpPr>
          <p:nvPr/>
        </p:nvSpPr>
        <p:spPr bwMode="auto">
          <a:xfrm>
            <a:off x="1628775" y="52228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29" name="Rectangle 57"/>
          <p:cNvSpPr>
            <a:spLocks noChangeArrowheads="1"/>
          </p:cNvSpPr>
          <p:nvPr/>
        </p:nvSpPr>
        <p:spPr bwMode="auto">
          <a:xfrm>
            <a:off x="3357563" y="52228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30" name="Rectangle 58"/>
          <p:cNvSpPr>
            <a:spLocks noChangeArrowheads="1"/>
          </p:cNvSpPr>
          <p:nvPr/>
        </p:nvSpPr>
        <p:spPr bwMode="auto">
          <a:xfrm>
            <a:off x="5086350" y="52228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auto">
          <a:xfrm>
            <a:off x="1628775" y="55102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auto">
          <a:xfrm>
            <a:off x="3357563" y="55102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auto">
          <a:xfrm>
            <a:off x="5086350" y="55102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auto">
          <a:xfrm>
            <a:off x="1628775" y="57975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35" name="Rectangle 63"/>
          <p:cNvSpPr>
            <a:spLocks noChangeArrowheads="1"/>
          </p:cNvSpPr>
          <p:nvPr/>
        </p:nvSpPr>
        <p:spPr bwMode="auto">
          <a:xfrm>
            <a:off x="3357563" y="57975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36" name="Rectangle 64"/>
          <p:cNvSpPr>
            <a:spLocks noChangeArrowheads="1"/>
          </p:cNvSpPr>
          <p:nvPr/>
        </p:nvSpPr>
        <p:spPr bwMode="auto">
          <a:xfrm>
            <a:off x="5086350" y="57975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137" name="Rectangle 65"/>
          <p:cNvSpPr>
            <a:spLocks noChangeArrowheads="1"/>
          </p:cNvSpPr>
          <p:nvPr/>
        </p:nvSpPr>
        <p:spPr bwMode="auto">
          <a:xfrm>
            <a:off x="44450" y="60848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Assinala com uma </a:t>
            </a:r>
            <a:r>
              <a:rPr lang="pt-PT" sz="1400" b="1"/>
              <a:t>X</a:t>
            </a:r>
            <a:r>
              <a:rPr lang="pt-PT" sz="1400"/>
              <a:t> no local certo.</a:t>
            </a:r>
            <a:endParaRPr lang="pt-PT" sz="1400" b="1"/>
          </a:p>
        </p:txBody>
      </p:sp>
      <p:sp>
        <p:nvSpPr>
          <p:cNvPr id="3138" name="Rectangle 66"/>
          <p:cNvSpPr>
            <a:spLocks noChangeArrowheads="1"/>
          </p:cNvSpPr>
          <p:nvPr/>
        </p:nvSpPr>
        <p:spPr bwMode="auto">
          <a:xfrm>
            <a:off x="188913" y="6662738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NOMES</a:t>
            </a:r>
          </a:p>
        </p:txBody>
      </p:sp>
      <p:sp>
        <p:nvSpPr>
          <p:cNvPr id="3139" name="Rectangle 67"/>
          <p:cNvSpPr>
            <a:spLocks noChangeArrowheads="1"/>
          </p:cNvSpPr>
          <p:nvPr/>
        </p:nvSpPr>
        <p:spPr bwMode="auto">
          <a:xfrm>
            <a:off x="188913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jogos</a:t>
            </a:r>
          </a:p>
        </p:txBody>
      </p:sp>
      <p:sp>
        <p:nvSpPr>
          <p:cNvPr id="3140" name="Rectangle 68"/>
          <p:cNvSpPr>
            <a:spLocks noChangeArrowheads="1"/>
          </p:cNvSpPr>
          <p:nvPr/>
        </p:nvSpPr>
        <p:spPr bwMode="auto">
          <a:xfrm>
            <a:off x="188913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Lisboa</a:t>
            </a:r>
          </a:p>
        </p:txBody>
      </p:sp>
      <p:sp>
        <p:nvSpPr>
          <p:cNvPr id="3141" name="Rectangle 69"/>
          <p:cNvSpPr>
            <a:spLocks noChangeArrowheads="1"/>
          </p:cNvSpPr>
          <p:nvPr/>
        </p:nvSpPr>
        <p:spPr bwMode="auto">
          <a:xfrm>
            <a:off x="188913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livrinho</a:t>
            </a:r>
          </a:p>
        </p:txBody>
      </p:sp>
      <p:sp>
        <p:nvSpPr>
          <p:cNvPr id="3142" name="Rectangle 70"/>
          <p:cNvSpPr>
            <a:spLocks noChangeArrowheads="1"/>
          </p:cNvSpPr>
          <p:nvPr/>
        </p:nvSpPr>
        <p:spPr bwMode="auto">
          <a:xfrm>
            <a:off x="188913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cardume</a:t>
            </a:r>
          </a:p>
        </p:txBody>
      </p:sp>
      <p:sp>
        <p:nvSpPr>
          <p:cNvPr id="3143" name="Rectangle 71"/>
          <p:cNvSpPr>
            <a:spLocks noChangeArrowheads="1"/>
          </p:cNvSpPr>
          <p:nvPr/>
        </p:nvSpPr>
        <p:spPr bwMode="auto">
          <a:xfrm>
            <a:off x="188913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caixas</a:t>
            </a:r>
          </a:p>
        </p:txBody>
      </p:sp>
      <p:sp>
        <p:nvSpPr>
          <p:cNvPr id="3144" name="Rectangle 72"/>
          <p:cNvSpPr>
            <a:spLocks noChangeArrowheads="1"/>
          </p:cNvSpPr>
          <p:nvPr/>
        </p:nvSpPr>
        <p:spPr bwMode="auto">
          <a:xfrm>
            <a:off x="188913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papelões</a:t>
            </a:r>
          </a:p>
        </p:txBody>
      </p:sp>
      <p:sp>
        <p:nvSpPr>
          <p:cNvPr id="3145" name="Rectangle 73"/>
          <p:cNvSpPr>
            <a:spLocks noChangeArrowheads="1"/>
          </p:cNvSpPr>
          <p:nvPr/>
        </p:nvSpPr>
        <p:spPr bwMode="auto">
          <a:xfrm>
            <a:off x="1125538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46" name="Rectangle 74"/>
          <p:cNvSpPr>
            <a:spLocks noChangeArrowheads="1"/>
          </p:cNvSpPr>
          <p:nvPr/>
        </p:nvSpPr>
        <p:spPr bwMode="auto">
          <a:xfrm>
            <a:off x="1125538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47" name="Rectangle 75"/>
          <p:cNvSpPr>
            <a:spLocks noChangeArrowheads="1"/>
          </p:cNvSpPr>
          <p:nvPr/>
        </p:nvSpPr>
        <p:spPr bwMode="auto">
          <a:xfrm>
            <a:off x="1125538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48" name="Rectangle 76"/>
          <p:cNvSpPr>
            <a:spLocks noChangeArrowheads="1"/>
          </p:cNvSpPr>
          <p:nvPr/>
        </p:nvSpPr>
        <p:spPr bwMode="auto">
          <a:xfrm>
            <a:off x="1125538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49" name="Rectangle 77"/>
          <p:cNvSpPr>
            <a:spLocks noChangeArrowheads="1"/>
          </p:cNvSpPr>
          <p:nvPr/>
        </p:nvSpPr>
        <p:spPr bwMode="auto">
          <a:xfrm>
            <a:off x="1125538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50" name="Rectangle 78"/>
          <p:cNvSpPr>
            <a:spLocks noChangeArrowheads="1"/>
          </p:cNvSpPr>
          <p:nvPr/>
        </p:nvSpPr>
        <p:spPr bwMode="auto">
          <a:xfrm>
            <a:off x="1125538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51" name="Rectangle 79"/>
          <p:cNvSpPr>
            <a:spLocks noChangeArrowheads="1"/>
          </p:cNvSpPr>
          <p:nvPr/>
        </p:nvSpPr>
        <p:spPr bwMode="auto">
          <a:xfrm>
            <a:off x="188913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Joana</a:t>
            </a:r>
          </a:p>
        </p:txBody>
      </p:sp>
      <p:sp>
        <p:nvSpPr>
          <p:cNvPr id="3152" name="Rectangle 80"/>
          <p:cNvSpPr>
            <a:spLocks noChangeArrowheads="1"/>
          </p:cNvSpPr>
          <p:nvPr/>
        </p:nvSpPr>
        <p:spPr bwMode="auto">
          <a:xfrm>
            <a:off x="1125538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53" name="Rectangle 81"/>
          <p:cNvSpPr>
            <a:spLocks noChangeArrowheads="1"/>
          </p:cNvSpPr>
          <p:nvPr/>
        </p:nvSpPr>
        <p:spPr bwMode="auto">
          <a:xfrm>
            <a:off x="1125538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Comum</a:t>
            </a:r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auto">
          <a:xfrm>
            <a:off x="2062163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55" name="Rectangle 83"/>
          <p:cNvSpPr>
            <a:spLocks noChangeArrowheads="1"/>
          </p:cNvSpPr>
          <p:nvPr/>
        </p:nvSpPr>
        <p:spPr bwMode="auto">
          <a:xfrm>
            <a:off x="2062163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56" name="Rectangle 84"/>
          <p:cNvSpPr>
            <a:spLocks noChangeArrowheads="1"/>
          </p:cNvSpPr>
          <p:nvPr/>
        </p:nvSpPr>
        <p:spPr bwMode="auto">
          <a:xfrm>
            <a:off x="2062163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57" name="Rectangle 85"/>
          <p:cNvSpPr>
            <a:spLocks noChangeArrowheads="1"/>
          </p:cNvSpPr>
          <p:nvPr/>
        </p:nvSpPr>
        <p:spPr bwMode="auto">
          <a:xfrm>
            <a:off x="2062163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58" name="Rectangle 86"/>
          <p:cNvSpPr>
            <a:spLocks noChangeArrowheads="1"/>
          </p:cNvSpPr>
          <p:nvPr/>
        </p:nvSpPr>
        <p:spPr bwMode="auto">
          <a:xfrm>
            <a:off x="2062163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59" name="Rectangle 87"/>
          <p:cNvSpPr>
            <a:spLocks noChangeArrowheads="1"/>
          </p:cNvSpPr>
          <p:nvPr/>
        </p:nvSpPr>
        <p:spPr bwMode="auto">
          <a:xfrm>
            <a:off x="2062163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60" name="Rectangle 88"/>
          <p:cNvSpPr>
            <a:spLocks noChangeArrowheads="1"/>
          </p:cNvSpPr>
          <p:nvPr/>
        </p:nvSpPr>
        <p:spPr bwMode="auto">
          <a:xfrm>
            <a:off x="2062163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61" name="Rectangle 89"/>
          <p:cNvSpPr>
            <a:spLocks noChangeArrowheads="1"/>
          </p:cNvSpPr>
          <p:nvPr/>
        </p:nvSpPr>
        <p:spPr bwMode="auto">
          <a:xfrm>
            <a:off x="2062163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Próprio</a:t>
            </a:r>
          </a:p>
        </p:txBody>
      </p:sp>
      <p:sp>
        <p:nvSpPr>
          <p:cNvPr id="3162" name="Rectangle 90"/>
          <p:cNvSpPr>
            <a:spLocks noChangeArrowheads="1"/>
          </p:cNvSpPr>
          <p:nvPr/>
        </p:nvSpPr>
        <p:spPr bwMode="auto">
          <a:xfrm>
            <a:off x="2998788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63" name="Rectangle 91"/>
          <p:cNvSpPr>
            <a:spLocks noChangeArrowheads="1"/>
          </p:cNvSpPr>
          <p:nvPr/>
        </p:nvSpPr>
        <p:spPr bwMode="auto">
          <a:xfrm>
            <a:off x="2998788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64" name="Rectangle 92"/>
          <p:cNvSpPr>
            <a:spLocks noChangeArrowheads="1"/>
          </p:cNvSpPr>
          <p:nvPr/>
        </p:nvSpPr>
        <p:spPr bwMode="auto">
          <a:xfrm>
            <a:off x="2998788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65" name="Rectangle 93"/>
          <p:cNvSpPr>
            <a:spLocks noChangeArrowheads="1"/>
          </p:cNvSpPr>
          <p:nvPr/>
        </p:nvSpPr>
        <p:spPr bwMode="auto">
          <a:xfrm>
            <a:off x="2998788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66" name="Rectangle 94"/>
          <p:cNvSpPr>
            <a:spLocks noChangeArrowheads="1"/>
          </p:cNvSpPr>
          <p:nvPr/>
        </p:nvSpPr>
        <p:spPr bwMode="auto">
          <a:xfrm>
            <a:off x="2998788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67" name="Rectangle 95"/>
          <p:cNvSpPr>
            <a:spLocks noChangeArrowheads="1"/>
          </p:cNvSpPr>
          <p:nvPr/>
        </p:nvSpPr>
        <p:spPr bwMode="auto">
          <a:xfrm>
            <a:off x="2998788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68" name="Rectangle 96"/>
          <p:cNvSpPr>
            <a:spLocks noChangeArrowheads="1"/>
          </p:cNvSpPr>
          <p:nvPr/>
        </p:nvSpPr>
        <p:spPr bwMode="auto">
          <a:xfrm>
            <a:off x="2998788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69" name="Rectangle 97"/>
          <p:cNvSpPr>
            <a:spLocks noChangeArrowheads="1"/>
          </p:cNvSpPr>
          <p:nvPr/>
        </p:nvSpPr>
        <p:spPr bwMode="auto">
          <a:xfrm>
            <a:off x="2998788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Colectivo</a:t>
            </a:r>
          </a:p>
        </p:txBody>
      </p:sp>
      <p:sp>
        <p:nvSpPr>
          <p:cNvPr id="3170" name="Rectangle 98"/>
          <p:cNvSpPr>
            <a:spLocks noChangeArrowheads="1"/>
          </p:cNvSpPr>
          <p:nvPr/>
        </p:nvSpPr>
        <p:spPr bwMode="auto">
          <a:xfrm>
            <a:off x="3933825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1" name="Rectangle 99"/>
          <p:cNvSpPr>
            <a:spLocks noChangeArrowheads="1"/>
          </p:cNvSpPr>
          <p:nvPr/>
        </p:nvSpPr>
        <p:spPr bwMode="auto">
          <a:xfrm>
            <a:off x="3933825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2" name="Rectangle 100"/>
          <p:cNvSpPr>
            <a:spLocks noChangeArrowheads="1"/>
          </p:cNvSpPr>
          <p:nvPr/>
        </p:nvSpPr>
        <p:spPr bwMode="auto">
          <a:xfrm>
            <a:off x="3933825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3" name="Rectangle 101"/>
          <p:cNvSpPr>
            <a:spLocks noChangeArrowheads="1"/>
          </p:cNvSpPr>
          <p:nvPr/>
        </p:nvSpPr>
        <p:spPr bwMode="auto">
          <a:xfrm>
            <a:off x="3933825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4" name="Rectangle 102"/>
          <p:cNvSpPr>
            <a:spLocks noChangeArrowheads="1"/>
          </p:cNvSpPr>
          <p:nvPr/>
        </p:nvSpPr>
        <p:spPr bwMode="auto">
          <a:xfrm>
            <a:off x="3933825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5" name="Rectangle 103"/>
          <p:cNvSpPr>
            <a:spLocks noChangeArrowheads="1"/>
          </p:cNvSpPr>
          <p:nvPr/>
        </p:nvSpPr>
        <p:spPr bwMode="auto">
          <a:xfrm>
            <a:off x="3933825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6" name="Rectangle 104"/>
          <p:cNvSpPr>
            <a:spLocks noChangeArrowheads="1"/>
          </p:cNvSpPr>
          <p:nvPr/>
        </p:nvSpPr>
        <p:spPr bwMode="auto">
          <a:xfrm>
            <a:off x="3933825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7" name="Rectangle 105"/>
          <p:cNvSpPr>
            <a:spLocks noChangeArrowheads="1"/>
          </p:cNvSpPr>
          <p:nvPr/>
        </p:nvSpPr>
        <p:spPr bwMode="auto">
          <a:xfrm>
            <a:off x="3933825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Número</a:t>
            </a:r>
          </a:p>
        </p:txBody>
      </p:sp>
      <p:sp>
        <p:nvSpPr>
          <p:cNvPr id="3178" name="Rectangle 106"/>
          <p:cNvSpPr>
            <a:spLocks noChangeArrowheads="1"/>
          </p:cNvSpPr>
          <p:nvPr/>
        </p:nvSpPr>
        <p:spPr bwMode="auto">
          <a:xfrm>
            <a:off x="4870450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9" name="Rectangle 107"/>
          <p:cNvSpPr>
            <a:spLocks noChangeArrowheads="1"/>
          </p:cNvSpPr>
          <p:nvPr/>
        </p:nvSpPr>
        <p:spPr bwMode="auto">
          <a:xfrm>
            <a:off x="4870450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0" name="Rectangle 108"/>
          <p:cNvSpPr>
            <a:spLocks noChangeArrowheads="1"/>
          </p:cNvSpPr>
          <p:nvPr/>
        </p:nvSpPr>
        <p:spPr bwMode="auto">
          <a:xfrm>
            <a:off x="4870450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1" name="Rectangle 109"/>
          <p:cNvSpPr>
            <a:spLocks noChangeArrowheads="1"/>
          </p:cNvSpPr>
          <p:nvPr/>
        </p:nvSpPr>
        <p:spPr bwMode="auto">
          <a:xfrm>
            <a:off x="4870450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2" name="Rectangle 110"/>
          <p:cNvSpPr>
            <a:spLocks noChangeArrowheads="1"/>
          </p:cNvSpPr>
          <p:nvPr/>
        </p:nvSpPr>
        <p:spPr bwMode="auto">
          <a:xfrm>
            <a:off x="4870450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3" name="Rectangle 111"/>
          <p:cNvSpPr>
            <a:spLocks noChangeArrowheads="1"/>
          </p:cNvSpPr>
          <p:nvPr/>
        </p:nvSpPr>
        <p:spPr bwMode="auto">
          <a:xfrm>
            <a:off x="4870450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4" name="Rectangle 112"/>
          <p:cNvSpPr>
            <a:spLocks noChangeArrowheads="1"/>
          </p:cNvSpPr>
          <p:nvPr/>
        </p:nvSpPr>
        <p:spPr bwMode="auto">
          <a:xfrm>
            <a:off x="4870450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5" name="Rectangle 113"/>
          <p:cNvSpPr>
            <a:spLocks noChangeArrowheads="1"/>
          </p:cNvSpPr>
          <p:nvPr/>
        </p:nvSpPr>
        <p:spPr bwMode="auto">
          <a:xfrm>
            <a:off x="4870450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Género</a:t>
            </a:r>
          </a:p>
        </p:txBody>
      </p:sp>
      <p:sp>
        <p:nvSpPr>
          <p:cNvPr id="3186" name="Rectangle 114"/>
          <p:cNvSpPr>
            <a:spLocks noChangeArrowheads="1"/>
          </p:cNvSpPr>
          <p:nvPr/>
        </p:nvSpPr>
        <p:spPr bwMode="auto">
          <a:xfrm>
            <a:off x="5807075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7" name="Rectangle 115"/>
          <p:cNvSpPr>
            <a:spLocks noChangeArrowheads="1"/>
          </p:cNvSpPr>
          <p:nvPr/>
        </p:nvSpPr>
        <p:spPr bwMode="auto">
          <a:xfrm>
            <a:off x="5807075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8" name="Rectangle 116"/>
          <p:cNvSpPr>
            <a:spLocks noChangeArrowheads="1"/>
          </p:cNvSpPr>
          <p:nvPr/>
        </p:nvSpPr>
        <p:spPr bwMode="auto">
          <a:xfrm>
            <a:off x="5807075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9" name="Rectangle 117"/>
          <p:cNvSpPr>
            <a:spLocks noChangeArrowheads="1"/>
          </p:cNvSpPr>
          <p:nvPr/>
        </p:nvSpPr>
        <p:spPr bwMode="auto">
          <a:xfrm>
            <a:off x="5807075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90" name="Rectangle 118"/>
          <p:cNvSpPr>
            <a:spLocks noChangeArrowheads="1"/>
          </p:cNvSpPr>
          <p:nvPr/>
        </p:nvSpPr>
        <p:spPr bwMode="auto">
          <a:xfrm>
            <a:off x="5807075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91" name="Rectangle 119"/>
          <p:cNvSpPr>
            <a:spLocks noChangeArrowheads="1"/>
          </p:cNvSpPr>
          <p:nvPr/>
        </p:nvSpPr>
        <p:spPr bwMode="auto">
          <a:xfrm>
            <a:off x="5807075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92" name="Rectangle 120"/>
          <p:cNvSpPr>
            <a:spLocks noChangeArrowheads="1"/>
          </p:cNvSpPr>
          <p:nvPr/>
        </p:nvSpPr>
        <p:spPr bwMode="auto">
          <a:xfrm>
            <a:off x="5807075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93" name="Rectangle 121"/>
          <p:cNvSpPr>
            <a:spLocks noChangeArrowheads="1"/>
          </p:cNvSpPr>
          <p:nvPr/>
        </p:nvSpPr>
        <p:spPr bwMode="auto">
          <a:xfrm>
            <a:off x="5807075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Grau</a:t>
            </a:r>
          </a:p>
        </p:txBody>
      </p:sp>
      <p:sp>
        <p:nvSpPr>
          <p:cNvPr id="3194" name="Rectangle 122"/>
          <p:cNvSpPr>
            <a:spLocks noChangeArrowheads="1"/>
          </p:cNvSpPr>
          <p:nvPr/>
        </p:nvSpPr>
        <p:spPr bwMode="auto">
          <a:xfrm>
            <a:off x="3933825" y="7019925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S</a:t>
            </a:r>
          </a:p>
        </p:txBody>
      </p:sp>
      <p:sp>
        <p:nvSpPr>
          <p:cNvPr id="3195" name="Rectangle 123"/>
          <p:cNvSpPr>
            <a:spLocks noChangeArrowheads="1"/>
          </p:cNvSpPr>
          <p:nvPr/>
        </p:nvSpPr>
        <p:spPr bwMode="auto">
          <a:xfrm>
            <a:off x="4437063" y="7019925"/>
            <a:ext cx="1444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P</a:t>
            </a:r>
          </a:p>
        </p:txBody>
      </p:sp>
      <p:sp>
        <p:nvSpPr>
          <p:cNvPr id="3197" name="Rectangle 125"/>
          <p:cNvSpPr>
            <a:spLocks noChangeArrowheads="1"/>
          </p:cNvSpPr>
          <p:nvPr/>
        </p:nvSpPr>
        <p:spPr bwMode="auto">
          <a:xfrm>
            <a:off x="3933825" y="7307263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S</a:t>
            </a:r>
          </a:p>
        </p:txBody>
      </p:sp>
      <p:sp>
        <p:nvSpPr>
          <p:cNvPr id="3198" name="Rectangle 126"/>
          <p:cNvSpPr>
            <a:spLocks noChangeArrowheads="1"/>
          </p:cNvSpPr>
          <p:nvPr/>
        </p:nvSpPr>
        <p:spPr bwMode="auto">
          <a:xfrm>
            <a:off x="4437063" y="7307263"/>
            <a:ext cx="1444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P</a:t>
            </a:r>
          </a:p>
        </p:txBody>
      </p:sp>
      <p:sp>
        <p:nvSpPr>
          <p:cNvPr id="3199" name="Rectangle 127"/>
          <p:cNvSpPr>
            <a:spLocks noChangeArrowheads="1"/>
          </p:cNvSpPr>
          <p:nvPr/>
        </p:nvSpPr>
        <p:spPr bwMode="auto">
          <a:xfrm>
            <a:off x="3933825" y="7596188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S</a:t>
            </a:r>
          </a:p>
        </p:txBody>
      </p:sp>
      <p:sp>
        <p:nvSpPr>
          <p:cNvPr id="3200" name="Rectangle 128"/>
          <p:cNvSpPr>
            <a:spLocks noChangeArrowheads="1"/>
          </p:cNvSpPr>
          <p:nvPr/>
        </p:nvSpPr>
        <p:spPr bwMode="auto">
          <a:xfrm>
            <a:off x="4437063" y="7596188"/>
            <a:ext cx="1444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P</a:t>
            </a:r>
          </a:p>
        </p:txBody>
      </p:sp>
      <p:sp>
        <p:nvSpPr>
          <p:cNvPr id="3201" name="Rectangle 129"/>
          <p:cNvSpPr>
            <a:spLocks noChangeArrowheads="1"/>
          </p:cNvSpPr>
          <p:nvPr/>
        </p:nvSpPr>
        <p:spPr bwMode="auto">
          <a:xfrm>
            <a:off x="3933825" y="7883525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S</a:t>
            </a:r>
          </a:p>
        </p:txBody>
      </p:sp>
      <p:sp>
        <p:nvSpPr>
          <p:cNvPr id="3202" name="Rectangle 130"/>
          <p:cNvSpPr>
            <a:spLocks noChangeArrowheads="1"/>
          </p:cNvSpPr>
          <p:nvPr/>
        </p:nvSpPr>
        <p:spPr bwMode="auto">
          <a:xfrm>
            <a:off x="4437063" y="7883525"/>
            <a:ext cx="1444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P</a:t>
            </a:r>
          </a:p>
        </p:txBody>
      </p:sp>
      <p:sp>
        <p:nvSpPr>
          <p:cNvPr id="3203" name="Rectangle 131"/>
          <p:cNvSpPr>
            <a:spLocks noChangeArrowheads="1"/>
          </p:cNvSpPr>
          <p:nvPr/>
        </p:nvSpPr>
        <p:spPr bwMode="auto">
          <a:xfrm>
            <a:off x="3933825" y="8170863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S</a:t>
            </a:r>
          </a:p>
        </p:txBody>
      </p:sp>
      <p:sp>
        <p:nvSpPr>
          <p:cNvPr id="3204" name="Rectangle 132"/>
          <p:cNvSpPr>
            <a:spLocks noChangeArrowheads="1"/>
          </p:cNvSpPr>
          <p:nvPr/>
        </p:nvSpPr>
        <p:spPr bwMode="auto">
          <a:xfrm>
            <a:off x="4437063" y="8170863"/>
            <a:ext cx="1444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P</a:t>
            </a:r>
          </a:p>
        </p:txBody>
      </p:sp>
      <p:sp>
        <p:nvSpPr>
          <p:cNvPr id="3205" name="Rectangle 133"/>
          <p:cNvSpPr>
            <a:spLocks noChangeArrowheads="1"/>
          </p:cNvSpPr>
          <p:nvPr/>
        </p:nvSpPr>
        <p:spPr bwMode="auto">
          <a:xfrm>
            <a:off x="3933825" y="8459788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S</a:t>
            </a:r>
          </a:p>
        </p:txBody>
      </p:sp>
      <p:sp>
        <p:nvSpPr>
          <p:cNvPr id="3206" name="Rectangle 134"/>
          <p:cNvSpPr>
            <a:spLocks noChangeArrowheads="1"/>
          </p:cNvSpPr>
          <p:nvPr/>
        </p:nvSpPr>
        <p:spPr bwMode="auto">
          <a:xfrm>
            <a:off x="4437063" y="8459788"/>
            <a:ext cx="1444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P</a:t>
            </a:r>
          </a:p>
        </p:txBody>
      </p:sp>
      <p:sp>
        <p:nvSpPr>
          <p:cNvPr id="3207" name="Rectangle 135"/>
          <p:cNvSpPr>
            <a:spLocks noChangeArrowheads="1"/>
          </p:cNvSpPr>
          <p:nvPr/>
        </p:nvSpPr>
        <p:spPr bwMode="auto">
          <a:xfrm>
            <a:off x="3933825" y="8747125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S</a:t>
            </a:r>
          </a:p>
        </p:txBody>
      </p:sp>
      <p:sp>
        <p:nvSpPr>
          <p:cNvPr id="3208" name="Rectangle 136"/>
          <p:cNvSpPr>
            <a:spLocks noChangeArrowheads="1"/>
          </p:cNvSpPr>
          <p:nvPr/>
        </p:nvSpPr>
        <p:spPr bwMode="auto">
          <a:xfrm>
            <a:off x="4437063" y="8747125"/>
            <a:ext cx="1444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P</a:t>
            </a:r>
          </a:p>
        </p:txBody>
      </p:sp>
      <p:sp>
        <p:nvSpPr>
          <p:cNvPr id="3209" name="Rectangle 137"/>
          <p:cNvSpPr>
            <a:spLocks noChangeArrowheads="1"/>
          </p:cNvSpPr>
          <p:nvPr/>
        </p:nvSpPr>
        <p:spPr bwMode="auto">
          <a:xfrm>
            <a:off x="4148138" y="7092950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10" name="Rectangle 138"/>
          <p:cNvSpPr>
            <a:spLocks noChangeArrowheads="1"/>
          </p:cNvSpPr>
          <p:nvPr/>
        </p:nvSpPr>
        <p:spPr bwMode="auto">
          <a:xfrm>
            <a:off x="4652963" y="7092950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11" name="Rectangle 139"/>
          <p:cNvSpPr>
            <a:spLocks noChangeArrowheads="1"/>
          </p:cNvSpPr>
          <p:nvPr/>
        </p:nvSpPr>
        <p:spPr bwMode="auto">
          <a:xfrm>
            <a:off x="4149725" y="7381875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12" name="Rectangle 140"/>
          <p:cNvSpPr>
            <a:spLocks noChangeArrowheads="1"/>
          </p:cNvSpPr>
          <p:nvPr/>
        </p:nvSpPr>
        <p:spPr bwMode="auto">
          <a:xfrm>
            <a:off x="4149725" y="7669213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13" name="Rectangle 141"/>
          <p:cNvSpPr>
            <a:spLocks noChangeArrowheads="1"/>
          </p:cNvSpPr>
          <p:nvPr/>
        </p:nvSpPr>
        <p:spPr bwMode="auto">
          <a:xfrm>
            <a:off x="4149725" y="7958138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14" name="Rectangle 142"/>
          <p:cNvSpPr>
            <a:spLocks noChangeArrowheads="1"/>
          </p:cNvSpPr>
          <p:nvPr/>
        </p:nvSpPr>
        <p:spPr bwMode="auto">
          <a:xfrm>
            <a:off x="4149725" y="8245475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15" name="Rectangle 143"/>
          <p:cNvSpPr>
            <a:spLocks noChangeArrowheads="1"/>
          </p:cNvSpPr>
          <p:nvPr/>
        </p:nvSpPr>
        <p:spPr bwMode="auto">
          <a:xfrm>
            <a:off x="4149725" y="8532813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16" name="Rectangle 144"/>
          <p:cNvSpPr>
            <a:spLocks noChangeArrowheads="1"/>
          </p:cNvSpPr>
          <p:nvPr/>
        </p:nvSpPr>
        <p:spPr bwMode="auto">
          <a:xfrm>
            <a:off x="4149725" y="8821738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17" name="Rectangle 145"/>
          <p:cNvSpPr>
            <a:spLocks noChangeArrowheads="1"/>
          </p:cNvSpPr>
          <p:nvPr/>
        </p:nvSpPr>
        <p:spPr bwMode="auto">
          <a:xfrm>
            <a:off x="4651375" y="7381875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18" name="Rectangle 146"/>
          <p:cNvSpPr>
            <a:spLocks noChangeArrowheads="1"/>
          </p:cNvSpPr>
          <p:nvPr/>
        </p:nvSpPr>
        <p:spPr bwMode="auto">
          <a:xfrm>
            <a:off x="4652963" y="7670800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19" name="Rectangle 147"/>
          <p:cNvSpPr>
            <a:spLocks noChangeArrowheads="1"/>
          </p:cNvSpPr>
          <p:nvPr/>
        </p:nvSpPr>
        <p:spPr bwMode="auto">
          <a:xfrm>
            <a:off x="4652963" y="7958138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20" name="Rectangle 148"/>
          <p:cNvSpPr>
            <a:spLocks noChangeArrowheads="1"/>
          </p:cNvSpPr>
          <p:nvPr/>
        </p:nvSpPr>
        <p:spPr bwMode="auto">
          <a:xfrm>
            <a:off x="4652963" y="8247063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21" name="Rectangle 149"/>
          <p:cNvSpPr>
            <a:spLocks noChangeArrowheads="1"/>
          </p:cNvSpPr>
          <p:nvPr/>
        </p:nvSpPr>
        <p:spPr bwMode="auto">
          <a:xfrm>
            <a:off x="4652963" y="8534400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4652963" y="8821738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23" name="Rectangle 151"/>
          <p:cNvSpPr>
            <a:spLocks noChangeArrowheads="1"/>
          </p:cNvSpPr>
          <p:nvPr/>
        </p:nvSpPr>
        <p:spPr bwMode="auto">
          <a:xfrm>
            <a:off x="4940300" y="7019925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M</a:t>
            </a:r>
          </a:p>
        </p:txBody>
      </p:sp>
      <p:sp>
        <p:nvSpPr>
          <p:cNvPr id="3224" name="Rectangle 152"/>
          <p:cNvSpPr>
            <a:spLocks noChangeArrowheads="1"/>
          </p:cNvSpPr>
          <p:nvPr/>
        </p:nvSpPr>
        <p:spPr bwMode="auto">
          <a:xfrm>
            <a:off x="5372100" y="7019925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F</a:t>
            </a:r>
          </a:p>
        </p:txBody>
      </p:sp>
      <p:sp>
        <p:nvSpPr>
          <p:cNvPr id="3225" name="Rectangle 153"/>
          <p:cNvSpPr>
            <a:spLocks noChangeArrowheads="1"/>
          </p:cNvSpPr>
          <p:nvPr/>
        </p:nvSpPr>
        <p:spPr bwMode="auto">
          <a:xfrm>
            <a:off x="4940300" y="7307263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M</a:t>
            </a:r>
          </a:p>
        </p:txBody>
      </p:sp>
      <p:sp>
        <p:nvSpPr>
          <p:cNvPr id="3226" name="Rectangle 154"/>
          <p:cNvSpPr>
            <a:spLocks noChangeArrowheads="1"/>
          </p:cNvSpPr>
          <p:nvPr/>
        </p:nvSpPr>
        <p:spPr bwMode="auto">
          <a:xfrm>
            <a:off x="5372100" y="7307263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F</a:t>
            </a:r>
          </a:p>
        </p:txBody>
      </p:sp>
      <p:sp>
        <p:nvSpPr>
          <p:cNvPr id="3227" name="Rectangle 155"/>
          <p:cNvSpPr>
            <a:spLocks noChangeArrowheads="1"/>
          </p:cNvSpPr>
          <p:nvPr/>
        </p:nvSpPr>
        <p:spPr bwMode="auto">
          <a:xfrm>
            <a:off x="4940300" y="7596188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M</a:t>
            </a:r>
          </a:p>
        </p:txBody>
      </p:sp>
      <p:sp>
        <p:nvSpPr>
          <p:cNvPr id="3228" name="Rectangle 156"/>
          <p:cNvSpPr>
            <a:spLocks noChangeArrowheads="1"/>
          </p:cNvSpPr>
          <p:nvPr/>
        </p:nvSpPr>
        <p:spPr bwMode="auto">
          <a:xfrm>
            <a:off x="5372100" y="7596188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F</a:t>
            </a:r>
          </a:p>
        </p:txBody>
      </p:sp>
      <p:sp>
        <p:nvSpPr>
          <p:cNvPr id="3229" name="Rectangle 157"/>
          <p:cNvSpPr>
            <a:spLocks noChangeArrowheads="1"/>
          </p:cNvSpPr>
          <p:nvPr/>
        </p:nvSpPr>
        <p:spPr bwMode="auto">
          <a:xfrm>
            <a:off x="4940300" y="7883525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M</a:t>
            </a:r>
          </a:p>
        </p:txBody>
      </p:sp>
      <p:sp>
        <p:nvSpPr>
          <p:cNvPr id="3230" name="Rectangle 158"/>
          <p:cNvSpPr>
            <a:spLocks noChangeArrowheads="1"/>
          </p:cNvSpPr>
          <p:nvPr/>
        </p:nvSpPr>
        <p:spPr bwMode="auto">
          <a:xfrm>
            <a:off x="5372100" y="7883525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F</a:t>
            </a:r>
          </a:p>
        </p:txBody>
      </p:sp>
      <p:sp>
        <p:nvSpPr>
          <p:cNvPr id="3231" name="Rectangle 159"/>
          <p:cNvSpPr>
            <a:spLocks noChangeArrowheads="1"/>
          </p:cNvSpPr>
          <p:nvPr/>
        </p:nvSpPr>
        <p:spPr bwMode="auto">
          <a:xfrm>
            <a:off x="4940300" y="8170863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M</a:t>
            </a:r>
          </a:p>
        </p:txBody>
      </p:sp>
      <p:sp>
        <p:nvSpPr>
          <p:cNvPr id="3232" name="Rectangle 160"/>
          <p:cNvSpPr>
            <a:spLocks noChangeArrowheads="1"/>
          </p:cNvSpPr>
          <p:nvPr/>
        </p:nvSpPr>
        <p:spPr bwMode="auto">
          <a:xfrm>
            <a:off x="5372100" y="8170863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F</a:t>
            </a:r>
          </a:p>
        </p:txBody>
      </p:sp>
      <p:sp>
        <p:nvSpPr>
          <p:cNvPr id="3233" name="Rectangle 161"/>
          <p:cNvSpPr>
            <a:spLocks noChangeArrowheads="1"/>
          </p:cNvSpPr>
          <p:nvPr/>
        </p:nvSpPr>
        <p:spPr bwMode="auto">
          <a:xfrm>
            <a:off x="4940300" y="8459788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M</a:t>
            </a:r>
          </a:p>
        </p:txBody>
      </p:sp>
      <p:sp>
        <p:nvSpPr>
          <p:cNvPr id="3234" name="Rectangle 162"/>
          <p:cNvSpPr>
            <a:spLocks noChangeArrowheads="1"/>
          </p:cNvSpPr>
          <p:nvPr/>
        </p:nvSpPr>
        <p:spPr bwMode="auto">
          <a:xfrm>
            <a:off x="5372100" y="8459788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F</a:t>
            </a:r>
          </a:p>
        </p:txBody>
      </p:sp>
      <p:sp>
        <p:nvSpPr>
          <p:cNvPr id="3235" name="Rectangle 163"/>
          <p:cNvSpPr>
            <a:spLocks noChangeArrowheads="1"/>
          </p:cNvSpPr>
          <p:nvPr/>
        </p:nvSpPr>
        <p:spPr bwMode="auto">
          <a:xfrm>
            <a:off x="4940300" y="8747125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M</a:t>
            </a:r>
          </a:p>
        </p:txBody>
      </p:sp>
      <p:sp>
        <p:nvSpPr>
          <p:cNvPr id="3236" name="Rectangle 164"/>
          <p:cNvSpPr>
            <a:spLocks noChangeArrowheads="1"/>
          </p:cNvSpPr>
          <p:nvPr/>
        </p:nvSpPr>
        <p:spPr bwMode="auto">
          <a:xfrm>
            <a:off x="5372100" y="8747125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F</a:t>
            </a:r>
          </a:p>
        </p:txBody>
      </p:sp>
      <p:sp>
        <p:nvSpPr>
          <p:cNvPr id="3237" name="Rectangle 165"/>
          <p:cNvSpPr>
            <a:spLocks noChangeArrowheads="1"/>
          </p:cNvSpPr>
          <p:nvPr/>
        </p:nvSpPr>
        <p:spPr bwMode="auto">
          <a:xfrm>
            <a:off x="5154613" y="7092950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38" name="Rectangle 166"/>
          <p:cNvSpPr>
            <a:spLocks noChangeArrowheads="1"/>
          </p:cNvSpPr>
          <p:nvPr/>
        </p:nvSpPr>
        <p:spPr bwMode="auto">
          <a:xfrm>
            <a:off x="5588000" y="7092950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39" name="Rectangle 167"/>
          <p:cNvSpPr>
            <a:spLocks noChangeArrowheads="1"/>
          </p:cNvSpPr>
          <p:nvPr/>
        </p:nvSpPr>
        <p:spPr bwMode="auto">
          <a:xfrm>
            <a:off x="5156200" y="7381875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40" name="Rectangle 168"/>
          <p:cNvSpPr>
            <a:spLocks noChangeArrowheads="1"/>
          </p:cNvSpPr>
          <p:nvPr/>
        </p:nvSpPr>
        <p:spPr bwMode="auto">
          <a:xfrm>
            <a:off x="5156200" y="7669213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41" name="Rectangle 169"/>
          <p:cNvSpPr>
            <a:spLocks noChangeArrowheads="1"/>
          </p:cNvSpPr>
          <p:nvPr/>
        </p:nvSpPr>
        <p:spPr bwMode="auto">
          <a:xfrm>
            <a:off x="5156200" y="7958138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42" name="Rectangle 170"/>
          <p:cNvSpPr>
            <a:spLocks noChangeArrowheads="1"/>
          </p:cNvSpPr>
          <p:nvPr/>
        </p:nvSpPr>
        <p:spPr bwMode="auto">
          <a:xfrm>
            <a:off x="5156200" y="8245475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43" name="Rectangle 171"/>
          <p:cNvSpPr>
            <a:spLocks noChangeArrowheads="1"/>
          </p:cNvSpPr>
          <p:nvPr/>
        </p:nvSpPr>
        <p:spPr bwMode="auto">
          <a:xfrm>
            <a:off x="5156200" y="8532813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44" name="Rectangle 172"/>
          <p:cNvSpPr>
            <a:spLocks noChangeArrowheads="1"/>
          </p:cNvSpPr>
          <p:nvPr/>
        </p:nvSpPr>
        <p:spPr bwMode="auto">
          <a:xfrm>
            <a:off x="5156200" y="8821738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45" name="Rectangle 173"/>
          <p:cNvSpPr>
            <a:spLocks noChangeArrowheads="1"/>
          </p:cNvSpPr>
          <p:nvPr/>
        </p:nvSpPr>
        <p:spPr bwMode="auto">
          <a:xfrm>
            <a:off x="5586413" y="7381875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46" name="Rectangle 174"/>
          <p:cNvSpPr>
            <a:spLocks noChangeArrowheads="1"/>
          </p:cNvSpPr>
          <p:nvPr/>
        </p:nvSpPr>
        <p:spPr bwMode="auto">
          <a:xfrm>
            <a:off x="5588000" y="7670800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47" name="Rectangle 175"/>
          <p:cNvSpPr>
            <a:spLocks noChangeArrowheads="1"/>
          </p:cNvSpPr>
          <p:nvPr/>
        </p:nvSpPr>
        <p:spPr bwMode="auto">
          <a:xfrm>
            <a:off x="5588000" y="7958138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48" name="Rectangle 176"/>
          <p:cNvSpPr>
            <a:spLocks noChangeArrowheads="1"/>
          </p:cNvSpPr>
          <p:nvPr/>
        </p:nvSpPr>
        <p:spPr bwMode="auto">
          <a:xfrm>
            <a:off x="5588000" y="8247063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49" name="Rectangle 177"/>
          <p:cNvSpPr>
            <a:spLocks noChangeArrowheads="1"/>
          </p:cNvSpPr>
          <p:nvPr/>
        </p:nvSpPr>
        <p:spPr bwMode="auto">
          <a:xfrm>
            <a:off x="5588000" y="8534400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50" name="Rectangle 178"/>
          <p:cNvSpPr>
            <a:spLocks noChangeArrowheads="1"/>
          </p:cNvSpPr>
          <p:nvPr/>
        </p:nvSpPr>
        <p:spPr bwMode="auto">
          <a:xfrm>
            <a:off x="5588000" y="8821738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51" name="Rectangle 179"/>
          <p:cNvSpPr>
            <a:spLocks noChangeArrowheads="1"/>
          </p:cNvSpPr>
          <p:nvPr/>
        </p:nvSpPr>
        <p:spPr bwMode="auto">
          <a:xfrm>
            <a:off x="5805488" y="7019925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N</a:t>
            </a:r>
          </a:p>
        </p:txBody>
      </p:sp>
      <p:sp>
        <p:nvSpPr>
          <p:cNvPr id="3252" name="Rectangle 180"/>
          <p:cNvSpPr>
            <a:spLocks noChangeArrowheads="1"/>
          </p:cNvSpPr>
          <p:nvPr/>
        </p:nvSpPr>
        <p:spPr bwMode="auto">
          <a:xfrm>
            <a:off x="6092825" y="7019925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D</a:t>
            </a:r>
          </a:p>
        </p:txBody>
      </p:sp>
      <p:sp>
        <p:nvSpPr>
          <p:cNvPr id="3253" name="Rectangle 181"/>
          <p:cNvSpPr>
            <a:spLocks noChangeArrowheads="1"/>
          </p:cNvSpPr>
          <p:nvPr/>
        </p:nvSpPr>
        <p:spPr bwMode="auto">
          <a:xfrm>
            <a:off x="5805488" y="7307263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N</a:t>
            </a:r>
          </a:p>
        </p:txBody>
      </p:sp>
      <p:sp>
        <p:nvSpPr>
          <p:cNvPr id="3254" name="Rectangle 182"/>
          <p:cNvSpPr>
            <a:spLocks noChangeArrowheads="1"/>
          </p:cNvSpPr>
          <p:nvPr/>
        </p:nvSpPr>
        <p:spPr bwMode="auto">
          <a:xfrm>
            <a:off x="6092825" y="7307263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D</a:t>
            </a:r>
          </a:p>
        </p:txBody>
      </p:sp>
      <p:sp>
        <p:nvSpPr>
          <p:cNvPr id="3255" name="Rectangle 183"/>
          <p:cNvSpPr>
            <a:spLocks noChangeArrowheads="1"/>
          </p:cNvSpPr>
          <p:nvPr/>
        </p:nvSpPr>
        <p:spPr bwMode="auto">
          <a:xfrm>
            <a:off x="5805488" y="7596188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N</a:t>
            </a:r>
          </a:p>
        </p:txBody>
      </p:sp>
      <p:sp>
        <p:nvSpPr>
          <p:cNvPr id="3256" name="Rectangle 184"/>
          <p:cNvSpPr>
            <a:spLocks noChangeArrowheads="1"/>
          </p:cNvSpPr>
          <p:nvPr/>
        </p:nvSpPr>
        <p:spPr bwMode="auto">
          <a:xfrm>
            <a:off x="6092825" y="7596188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D</a:t>
            </a:r>
          </a:p>
        </p:txBody>
      </p:sp>
      <p:sp>
        <p:nvSpPr>
          <p:cNvPr id="3257" name="Rectangle 185"/>
          <p:cNvSpPr>
            <a:spLocks noChangeArrowheads="1"/>
          </p:cNvSpPr>
          <p:nvPr/>
        </p:nvSpPr>
        <p:spPr bwMode="auto">
          <a:xfrm>
            <a:off x="5805488" y="7883525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N</a:t>
            </a:r>
          </a:p>
        </p:txBody>
      </p:sp>
      <p:sp>
        <p:nvSpPr>
          <p:cNvPr id="3258" name="Rectangle 186"/>
          <p:cNvSpPr>
            <a:spLocks noChangeArrowheads="1"/>
          </p:cNvSpPr>
          <p:nvPr/>
        </p:nvSpPr>
        <p:spPr bwMode="auto">
          <a:xfrm>
            <a:off x="6092825" y="7883525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D</a:t>
            </a:r>
          </a:p>
        </p:txBody>
      </p:sp>
      <p:sp>
        <p:nvSpPr>
          <p:cNvPr id="3259" name="Rectangle 187"/>
          <p:cNvSpPr>
            <a:spLocks noChangeArrowheads="1"/>
          </p:cNvSpPr>
          <p:nvPr/>
        </p:nvSpPr>
        <p:spPr bwMode="auto">
          <a:xfrm>
            <a:off x="5805488" y="8170863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N</a:t>
            </a:r>
          </a:p>
        </p:txBody>
      </p:sp>
      <p:sp>
        <p:nvSpPr>
          <p:cNvPr id="3260" name="Rectangle 188"/>
          <p:cNvSpPr>
            <a:spLocks noChangeArrowheads="1"/>
          </p:cNvSpPr>
          <p:nvPr/>
        </p:nvSpPr>
        <p:spPr bwMode="auto">
          <a:xfrm>
            <a:off x="6092825" y="8170863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D</a:t>
            </a:r>
          </a:p>
        </p:txBody>
      </p:sp>
      <p:sp>
        <p:nvSpPr>
          <p:cNvPr id="3261" name="Rectangle 189"/>
          <p:cNvSpPr>
            <a:spLocks noChangeArrowheads="1"/>
          </p:cNvSpPr>
          <p:nvPr/>
        </p:nvSpPr>
        <p:spPr bwMode="auto">
          <a:xfrm>
            <a:off x="5805488" y="8459788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N</a:t>
            </a:r>
          </a:p>
        </p:txBody>
      </p:sp>
      <p:sp>
        <p:nvSpPr>
          <p:cNvPr id="3262" name="Rectangle 190"/>
          <p:cNvSpPr>
            <a:spLocks noChangeArrowheads="1"/>
          </p:cNvSpPr>
          <p:nvPr/>
        </p:nvSpPr>
        <p:spPr bwMode="auto">
          <a:xfrm>
            <a:off x="6092825" y="8459788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D</a:t>
            </a:r>
          </a:p>
        </p:txBody>
      </p:sp>
      <p:sp>
        <p:nvSpPr>
          <p:cNvPr id="3263" name="Rectangle 191"/>
          <p:cNvSpPr>
            <a:spLocks noChangeArrowheads="1"/>
          </p:cNvSpPr>
          <p:nvPr/>
        </p:nvSpPr>
        <p:spPr bwMode="auto">
          <a:xfrm>
            <a:off x="5805488" y="8747125"/>
            <a:ext cx="1428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N</a:t>
            </a:r>
          </a:p>
        </p:txBody>
      </p:sp>
      <p:sp>
        <p:nvSpPr>
          <p:cNvPr id="3264" name="Rectangle 192"/>
          <p:cNvSpPr>
            <a:spLocks noChangeArrowheads="1"/>
          </p:cNvSpPr>
          <p:nvPr/>
        </p:nvSpPr>
        <p:spPr bwMode="auto">
          <a:xfrm>
            <a:off x="6092825" y="8747125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D</a:t>
            </a:r>
          </a:p>
        </p:txBody>
      </p:sp>
      <p:sp>
        <p:nvSpPr>
          <p:cNvPr id="3265" name="Rectangle 193"/>
          <p:cNvSpPr>
            <a:spLocks noChangeArrowheads="1"/>
          </p:cNvSpPr>
          <p:nvPr/>
        </p:nvSpPr>
        <p:spPr bwMode="auto">
          <a:xfrm>
            <a:off x="5949950" y="7092950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66" name="Rectangle 194"/>
          <p:cNvSpPr>
            <a:spLocks noChangeArrowheads="1"/>
          </p:cNvSpPr>
          <p:nvPr/>
        </p:nvSpPr>
        <p:spPr bwMode="auto">
          <a:xfrm>
            <a:off x="6238875" y="7092950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67" name="Rectangle 195"/>
          <p:cNvSpPr>
            <a:spLocks noChangeArrowheads="1"/>
          </p:cNvSpPr>
          <p:nvPr/>
        </p:nvSpPr>
        <p:spPr bwMode="auto">
          <a:xfrm>
            <a:off x="5951538" y="7381875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68" name="Rectangle 196"/>
          <p:cNvSpPr>
            <a:spLocks noChangeArrowheads="1"/>
          </p:cNvSpPr>
          <p:nvPr/>
        </p:nvSpPr>
        <p:spPr bwMode="auto">
          <a:xfrm>
            <a:off x="5951538" y="7669213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69" name="Rectangle 197"/>
          <p:cNvSpPr>
            <a:spLocks noChangeArrowheads="1"/>
          </p:cNvSpPr>
          <p:nvPr/>
        </p:nvSpPr>
        <p:spPr bwMode="auto">
          <a:xfrm>
            <a:off x="5951538" y="7958138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70" name="Rectangle 198"/>
          <p:cNvSpPr>
            <a:spLocks noChangeArrowheads="1"/>
          </p:cNvSpPr>
          <p:nvPr/>
        </p:nvSpPr>
        <p:spPr bwMode="auto">
          <a:xfrm>
            <a:off x="5951538" y="8245475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71" name="Rectangle 199"/>
          <p:cNvSpPr>
            <a:spLocks noChangeArrowheads="1"/>
          </p:cNvSpPr>
          <p:nvPr/>
        </p:nvSpPr>
        <p:spPr bwMode="auto">
          <a:xfrm>
            <a:off x="5951538" y="8532813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72" name="Rectangle 200"/>
          <p:cNvSpPr>
            <a:spLocks noChangeArrowheads="1"/>
          </p:cNvSpPr>
          <p:nvPr/>
        </p:nvSpPr>
        <p:spPr bwMode="auto">
          <a:xfrm>
            <a:off x="5951538" y="8821738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73" name="Rectangle 201"/>
          <p:cNvSpPr>
            <a:spLocks noChangeArrowheads="1"/>
          </p:cNvSpPr>
          <p:nvPr/>
        </p:nvSpPr>
        <p:spPr bwMode="auto">
          <a:xfrm>
            <a:off x="6237288" y="7381875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74" name="Rectangle 202"/>
          <p:cNvSpPr>
            <a:spLocks noChangeArrowheads="1"/>
          </p:cNvSpPr>
          <p:nvPr/>
        </p:nvSpPr>
        <p:spPr bwMode="auto">
          <a:xfrm>
            <a:off x="6238875" y="7670800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75" name="Rectangle 203"/>
          <p:cNvSpPr>
            <a:spLocks noChangeArrowheads="1"/>
          </p:cNvSpPr>
          <p:nvPr/>
        </p:nvSpPr>
        <p:spPr bwMode="auto">
          <a:xfrm>
            <a:off x="6238875" y="7958138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76" name="Rectangle 204"/>
          <p:cNvSpPr>
            <a:spLocks noChangeArrowheads="1"/>
          </p:cNvSpPr>
          <p:nvPr/>
        </p:nvSpPr>
        <p:spPr bwMode="auto">
          <a:xfrm>
            <a:off x="6238875" y="8247063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77" name="Rectangle 205"/>
          <p:cNvSpPr>
            <a:spLocks noChangeArrowheads="1"/>
          </p:cNvSpPr>
          <p:nvPr/>
        </p:nvSpPr>
        <p:spPr bwMode="auto">
          <a:xfrm>
            <a:off x="6238875" y="8534400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78" name="Rectangle 206"/>
          <p:cNvSpPr>
            <a:spLocks noChangeArrowheads="1"/>
          </p:cNvSpPr>
          <p:nvPr/>
        </p:nvSpPr>
        <p:spPr bwMode="auto">
          <a:xfrm>
            <a:off x="6238875" y="8821738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79" name="Rectangle 207"/>
          <p:cNvSpPr>
            <a:spLocks noChangeArrowheads="1"/>
          </p:cNvSpPr>
          <p:nvPr/>
        </p:nvSpPr>
        <p:spPr bwMode="auto">
          <a:xfrm>
            <a:off x="6381750" y="7019925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A</a:t>
            </a:r>
          </a:p>
        </p:txBody>
      </p:sp>
      <p:sp>
        <p:nvSpPr>
          <p:cNvPr id="3280" name="Rectangle 208"/>
          <p:cNvSpPr>
            <a:spLocks noChangeArrowheads="1"/>
          </p:cNvSpPr>
          <p:nvPr/>
        </p:nvSpPr>
        <p:spPr bwMode="auto">
          <a:xfrm>
            <a:off x="6381750" y="7307263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A</a:t>
            </a:r>
          </a:p>
        </p:txBody>
      </p:sp>
      <p:sp>
        <p:nvSpPr>
          <p:cNvPr id="3281" name="Rectangle 209"/>
          <p:cNvSpPr>
            <a:spLocks noChangeArrowheads="1"/>
          </p:cNvSpPr>
          <p:nvPr/>
        </p:nvSpPr>
        <p:spPr bwMode="auto">
          <a:xfrm>
            <a:off x="6381750" y="7596188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A</a:t>
            </a:r>
          </a:p>
        </p:txBody>
      </p:sp>
      <p:sp>
        <p:nvSpPr>
          <p:cNvPr id="3282" name="Rectangle 210"/>
          <p:cNvSpPr>
            <a:spLocks noChangeArrowheads="1"/>
          </p:cNvSpPr>
          <p:nvPr/>
        </p:nvSpPr>
        <p:spPr bwMode="auto">
          <a:xfrm>
            <a:off x="6381750" y="7883525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A</a:t>
            </a:r>
          </a:p>
        </p:txBody>
      </p:sp>
      <p:sp>
        <p:nvSpPr>
          <p:cNvPr id="3283" name="Rectangle 211"/>
          <p:cNvSpPr>
            <a:spLocks noChangeArrowheads="1"/>
          </p:cNvSpPr>
          <p:nvPr/>
        </p:nvSpPr>
        <p:spPr bwMode="auto">
          <a:xfrm>
            <a:off x="6381750" y="8170863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A</a:t>
            </a:r>
          </a:p>
        </p:txBody>
      </p:sp>
      <p:sp>
        <p:nvSpPr>
          <p:cNvPr id="3284" name="Rectangle 212"/>
          <p:cNvSpPr>
            <a:spLocks noChangeArrowheads="1"/>
          </p:cNvSpPr>
          <p:nvPr/>
        </p:nvSpPr>
        <p:spPr bwMode="auto">
          <a:xfrm>
            <a:off x="6381750" y="8459788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A</a:t>
            </a:r>
          </a:p>
        </p:txBody>
      </p:sp>
      <p:sp>
        <p:nvSpPr>
          <p:cNvPr id="3285" name="Rectangle 213"/>
          <p:cNvSpPr>
            <a:spLocks noChangeArrowheads="1"/>
          </p:cNvSpPr>
          <p:nvPr/>
        </p:nvSpPr>
        <p:spPr bwMode="auto">
          <a:xfrm>
            <a:off x="6381750" y="8747125"/>
            <a:ext cx="1444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A</a:t>
            </a:r>
          </a:p>
        </p:txBody>
      </p:sp>
      <p:sp>
        <p:nvSpPr>
          <p:cNvPr id="3286" name="Rectangle 214"/>
          <p:cNvSpPr>
            <a:spLocks noChangeArrowheads="1"/>
          </p:cNvSpPr>
          <p:nvPr/>
        </p:nvSpPr>
        <p:spPr bwMode="auto">
          <a:xfrm>
            <a:off x="6527800" y="7092950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87" name="Rectangle 215"/>
          <p:cNvSpPr>
            <a:spLocks noChangeArrowheads="1"/>
          </p:cNvSpPr>
          <p:nvPr/>
        </p:nvSpPr>
        <p:spPr bwMode="auto">
          <a:xfrm>
            <a:off x="6526213" y="7381875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88" name="Rectangle 216"/>
          <p:cNvSpPr>
            <a:spLocks noChangeArrowheads="1"/>
          </p:cNvSpPr>
          <p:nvPr/>
        </p:nvSpPr>
        <p:spPr bwMode="auto">
          <a:xfrm>
            <a:off x="6527800" y="7670800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89" name="Rectangle 217"/>
          <p:cNvSpPr>
            <a:spLocks noChangeArrowheads="1"/>
          </p:cNvSpPr>
          <p:nvPr/>
        </p:nvSpPr>
        <p:spPr bwMode="auto">
          <a:xfrm>
            <a:off x="6527800" y="7958138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90" name="Rectangle 218"/>
          <p:cNvSpPr>
            <a:spLocks noChangeArrowheads="1"/>
          </p:cNvSpPr>
          <p:nvPr/>
        </p:nvSpPr>
        <p:spPr bwMode="auto">
          <a:xfrm>
            <a:off x="6527800" y="8247063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91" name="Rectangle 219"/>
          <p:cNvSpPr>
            <a:spLocks noChangeArrowheads="1"/>
          </p:cNvSpPr>
          <p:nvPr/>
        </p:nvSpPr>
        <p:spPr bwMode="auto">
          <a:xfrm>
            <a:off x="6527800" y="8534400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92" name="Rectangle 220"/>
          <p:cNvSpPr>
            <a:spLocks noChangeArrowheads="1"/>
          </p:cNvSpPr>
          <p:nvPr/>
        </p:nvSpPr>
        <p:spPr bwMode="auto">
          <a:xfrm>
            <a:off x="6527800" y="8821738"/>
            <a:ext cx="144463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WordArt 4"/>
          <p:cNvSpPr>
            <a:spLocks noChangeArrowheads="1" noChangeShapeType="1" noTextEdit="1"/>
          </p:cNvSpPr>
          <p:nvPr/>
        </p:nvSpPr>
        <p:spPr bwMode="auto">
          <a:xfrm>
            <a:off x="260350" y="1001713"/>
            <a:ext cx="2520950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ADJECTIVOS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44450" y="14462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Sublinha os adjectivos das frases.</a:t>
            </a:r>
            <a:endParaRPr lang="pt-PT" sz="1400" b="1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476250" y="2413000"/>
            <a:ext cx="52562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40000"/>
              </a:lnSpc>
            </a:pPr>
            <a:r>
              <a:rPr lang="pt-PT" sz="1400"/>
              <a:t> O saco verde está vazio.</a:t>
            </a:r>
          </a:p>
          <a:p>
            <a:pPr>
              <a:lnSpc>
                <a:spcPct val="140000"/>
              </a:lnSpc>
            </a:pPr>
            <a:r>
              <a:rPr lang="pt-PT" sz="1400"/>
              <a:t>O Tareco é um gato pequeno e engraçado.</a:t>
            </a:r>
          </a:p>
          <a:p>
            <a:pPr>
              <a:lnSpc>
                <a:spcPct val="140000"/>
              </a:lnSpc>
            </a:pPr>
            <a:r>
              <a:rPr lang="pt-PT" sz="1400"/>
              <a:t>O Jorge é um menino estudioso.</a:t>
            </a:r>
          </a:p>
          <a:p>
            <a:pPr>
              <a:lnSpc>
                <a:spcPct val="140000"/>
              </a:lnSpc>
            </a:pPr>
            <a:r>
              <a:rPr lang="pt-PT" sz="1400"/>
              <a:t>Uma bonita borboleta pousou numa flor branca.</a:t>
            </a:r>
          </a:p>
          <a:p>
            <a:pPr>
              <a:lnSpc>
                <a:spcPct val="140000"/>
              </a:lnSpc>
            </a:pPr>
            <a:r>
              <a:rPr lang="pt-PT" sz="1400"/>
              <a:t>O Fiel é um cão meigo e brincalhão.</a:t>
            </a:r>
          </a:p>
          <a:p>
            <a:pPr>
              <a:lnSpc>
                <a:spcPct val="140000"/>
              </a:lnSpc>
            </a:pPr>
            <a:r>
              <a:rPr lang="pt-PT" sz="1400"/>
              <a:t>É um cavalo manso e esperto.</a:t>
            </a:r>
          </a:p>
          <a:p>
            <a:pPr>
              <a:lnSpc>
                <a:spcPct val="140000"/>
              </a:lnSpc>
            </a:pPr>
            <a:r>
              <a:rPr lang="pt-PT" sz="1400"/>
              <a:t>A nova professora é simpática.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44450" y="40671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Escreve à frente de cada adjectivo : </a:t>
            </a:r>
            <a:r>
              <a:rPr lang="pt-PT" sz="1400" i="1"/>
              <a:t>masculino ou feminino; singular ou plural.</a:t>
            </a:r>
            <a:endParaRPr lang="pt-PT" sz="1400" b="1" i="1"/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352425" y="4527550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vermelhos</a:t>
            </a:r>
            <a:r>
              <a:rPr lang="pt-PT" sz="1400"/>
              <a:t> _______________________________________________________</a:t>
            </a:r>
            <a:endParaRPr lang="pt-PT" sz="1400" b="1"/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352425" y="4857750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bravos</a:t>
            </a:r>
            <a:r>
              <a:rPr lang="pt-PT" sz="1400"/>
              <a:t> __________________________________________________________</a:t>
            </a:r>
            <a:endParaRPr lang="pt-PT" sz="1400" b="1"/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352425" y="5175250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risonho</a:t>
            </a:r>
            <a:r>
              <a:rPr lang="pt-PT" sz="1400"/>
              <a:t> ________________________________________________________</a:t>
            </a:r>
            <a:endParaRPr lang="pt-PT" sz="1400" b="1"/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352425" y="5507038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cómicas</a:t>
            </a:r>
            <a:r>
              <a:rPr lang="pt-PT" sz="1400"/>
              <a:t> _______________________________________________________</a:t>
            </a:r>
            <a:endParaRPr lang="pt-PT" sz="1400" b="1"/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6480175" y="4743450"/>
            <a:ext cx="404813" cy="14398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352425" y="5824538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amarela</a:t>
            </a:r>
            <a:r>
              <a:rPr lang="pt-PT" sz="1400"/>
              <a:t> _______________________________________________________</a:t>
            </a:r>
            <a:endParaRPr lang="pt-PT" sz="1400" b="1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44450" y="61833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Ligo os adjectivos aos nomes :</a:t>
            </a:r>
            <a:endParaRPr lang="pt-PT" sz="1400" b="1" i="1"/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835025" y="6516688"/>
            <a:ext cx="93821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casa</a:t>
            </a:r>
            <a:endParaRPr lang="pt-PT" sz="1400" b="1"/>
          </a:p>
        </p:txBody>
      </p:sp>
      <p:sp>
        <p:nvSpPr>
          <p:cNvPr id="21525" name="Oval 21"/>
          <p:cNvSpPr>
            <a:spLocks noChangeArrowheads="1"/>
          </p:cNvSpPr>
          <p:nvPr/>
        </p:nvSpPr>
        <p:spPr bwMode="auto">
          <a:xfrm>
            <a:off x="1844675" y="676275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1526" name="Rectangle 22"/>
          <p:cNvSpPr>
            <a:spLocks noChangeArrowheads="1"/>
          </p:cNvSpPr>
          <p:nvPr/>
        </p:nvSpPr>
        <p:spPr bwMode="auto">
          <a:xfrm>
            <a:off x="836613" y="6762750"/>
            <a:ext cx="9382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tempo</a:t>
            </a:r>
            <a:endParaRPr lang="pt-PT" sz="1400" b="1"/>
          </a:p>
        </p:txBody>
      </p:sp>
      <p:sp>
        <p:nvSpPr>
          <p:cNvPr id="21527" name="Oval 23"/>
          <p:cNvSpPr>
            <a:spLocks noChangeArrowheads="1"/>
          </p:cNvSpPr>
          <p:nvPr/>
        </p:nvSpPr>
        <p:spPr bwMode="auto">
          <a:xfrm>
            <a:off x="1846263" y="7008813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4721225" y="6516688"/>
            <a:ext cx="93821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verde e fresca</a:t>
            </a:r>
            <a:endParaRPr lang="pt-PT" sz="1400" b="1"/>
          </a:p>
        </p:txBody>
      </p:sp>
      <p:sp>
        <p:nvSpPr>
          <p:cNvPr id="21529" name="Oval 25"/>
          <p:cNvSpPr>
            <a:spLocks noChangeArrowheads="1"/>
          </p:cNvSpPr>
          <p:nvPr/>
        </p:nvSpPr>
        <p:spPr bwMode="auto">
          <a:xfrm>
            <a:off x="4578350" y="676275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4722813" y="6762750"/>
            <a:ext cx="9382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perigosos e escuros</a:t>
            </a:r>
            <a:endParaRPr lang="pt-PT" sz="1400" b="1"/>
          </a:p>
        </p:txBody>
      </p:sp>
      <p:sp>
        <p:nvSpPr>
          <p:cNvPr id="21531" name="Oval 27"/>
          <p:cNvSpPr>
            <a:spLocks noChangeArrowheads="1"/>
          </p:cNvSpPr>
          <p:nvPr/>
        </p:nvSpPr>
        <p:spPr bwMode="auto">
          <a:xfrm>
            <a:off x="4579938" y="7008813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1532" name="Rectangle 28"/>
          <p:cNvSpPr>
            <a:spLocks noChangeArrowheads="1"/>
          </p:cNvSpPr>
          <p:nvPr/>
        </p:nvSpPr>
        <p:spPr bwMode="auto">
          <a:xfrm>
            <a:off x="836613" y="7050088"/>
            <a:ext cx="9382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caminhos</a:t>
            </a:r>
            <a:endParaRPr lang="pt-PT" sz="1400" b="1"/>
          </a:p>
        </p:txBody>
      </p:sp>
      <p:sp>
        <p:nvSpPr>
          <p:cNvPr id="21533" name="Oval 29"/>
          <p:cNvSpPr>
            <a:spLocks noChangeArrowheads="1"/>
          </p:cNvSpPr>
          <p:nvPr/>
        </p:nvSpPr>
        <p:spPr bwMode="auto">
          <a:xfrm>
            <a:off x="1846263" y="729615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1534" name="Rectangle 30"/>
          <p:cNvSpPr>
            <a:spLocks noChangeArrowheads="1"/>
          </p:cNvSpPr>
          <p:nvPr/>
        </p:nvSpPr>
        <p:spPr bwMode="auto">
          <a:xfrm>
            <a:off x="838200" y="7308850"/>
            <a:ext cx="93821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erva</a:t>
            </a:r>
            <a:endParaRPr lang="pt-PT" sz="1400" b="1"/>
          </a:p>
        </p:txBody>
      </p:sp>
      <p:sp>
        <p:nvSpPr>
          <p:cNvPr id="21535" name="Oval 31"/>
          <p:cNvSpPr>
            <a:spLocks noChangeArrowheads="1"/>
          </p:cNvSpPr>
          <p:nvPr/>
        </p:nvSpPr>
        <p:spPr bwMode="auto">
          <a:xfrm>
            <a:off x="1847850" y="7542213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1536" name="Rectangle 32"/>
          <p:cNvSpPr>
            <a:spLocks noChangeArrowheads="1"/>
          </p:cNvSpPr>
          <p:nvPr/>
        </p:nvSpPr>
        <p:spPr bwMode="auto">
          <a:xfrm>
            <a:off x="4722813" y="7050088"/>
            <a:ext cx="9382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frio e húmido</a:t>
            </a:r>
            <a:endParaRPr lang="pt-PT" sz="1400" b="1"/>
          </a:p>
        </p:txBody>
      </p:sp>
      <p:sp>
        <p:nvSpPr>
          <p:cNvPr id="21537" name="Oval 33"/>
          <p:cNvSpPr>
            <a:spLocks noChangeArrowheads="1"/>
          </p:cNvSpPr>
          <p:nvPr/>
        </p:nvSpPr>
        <p:spPr bwMode="auto">
          <a:xfrm>
            <a:off x="4579938" y="729615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1538" name="Rectangle 34"/>
          <p:cNvSpPr>
            <a:spLocks noChangeArrowheads="1"/>
          </p:cNvSpPr>
          <p:nvPr/>
        </p:nvSpPr>
        <p:spPr bwMode="auto">
          <a:xfrm>
            <a:off x="4724400" y="7308850"/>
            <a:ext cx="93821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alta e branca</a:t>
            </a:r>
            <a:endParaRPr lang="pt-PT" sz="1400" b="1"/>
          </a:p>
        </p:txBody>
      </p:sp>
      <p:sp>
        <p:nvSpPr>
          <p:cNvPr id="21539" name="Oval 35"/>
          <p:cNvSpPr>
            <a:spLocks noChangeArrowheads="1"/>
          </p:cNvSpPr>
          <p:nvPr/>
        </p:nvSpPr>
        <p:spPr bwMode="auto">
          <a:xfrm>
            <a:off x="4581525" y="7542213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1540" name="Rectangle 36"/>
          <p:cNvSpPr>
            <a:spLocks noChangeArrowheads="1"/>
          </p:cNvSpPr>
          <p:nvPr/>
        </p:nvSpPr>
        <p:spPr bwMode="auto">
          <a:xfrm>
            <a:off x="44450" y="76390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4 – Constrói frases com o exercício de cima.</a:t>
            </a:r>
            <a:endParaRPr lang="pt-PT" sz="1400" b="1" i="1"/>
          </a:p>
        </p:txBody>
      </p:sp>
      <p:sp>
        <p:nvSpPr>
          <p:cNvPr id="21541" name="Line 37"/>
          <p:cNvSpPr>
            <a:spLocks noChangeShapeType="1"/>
          </p:cNvSpPr>
          <p:nvPr/>
        </p:nvSpPr>
        <p:spPr bwMode="auto">
          <a:xfrm>
            <a:off x="476250" y="8274050"/>
            <a:ext cx="6192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1542" name="Line 38"/>
          <p:cNvSpPr>
            <a:spLocks noChangeShapeType="1"/>
          </p:cNvSpPr>
          <p:nvPr/>
        </p:nvSpPr>
        <p:spPr bwMode="auto">
          <a:xfrm>
            <a:off x="476250" y="8561388"/>
            <a:ext cx="6192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1543" name="Line 39"/>
          <p:cNvSpPr>
            <a:spLocks noChangeShapeType="1"/>
          </p:cNvSpPr>
          <p:nvPr/>
        </p:nvSpPr>
        <p:spPr bwMode="auto">
          <a:xfrm>
            <a:off x="476250" y="8850313"/>
            <a:ext cx="6192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1544" name="Line 40"/>
          <p:cNvSpPr>
            <a:spLocks noChangeShapeType="1"/>
          </p:cNvSpPr>
          <p:nvPr/>
        </p:nvSpPr>
        <p:spPr bwMode="auto">
          <a:xfrm>
            <a:off x="476250" y="9109075"/>
            <a:ext cx="6192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WordArt 4"/>
          <p:cNvSpPr>
            <a:spLocks noChangeArrowheads="1" noChangeShapeType="1" noTextEdit="1"/>
          </p:cNvSpPr>
          <p:nvPr/>
        </p:nvSpPr>
        <p:spPr bwMode="auto">
          <a:xfrm>
            <a:off x="260350" y="1001713"/>
            <a:ext cx="3043238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GRUPO MÓVEL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44450" y="14033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Separa os três grupos nas frases. Pinta :</a:t>
            </a:r>
            <a:endParaRPr lang="pt-PT" sz="1400" b="1"/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549275" y="1981200"/>
            <a:ext cx="52562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00000"/>
              </a:lnSpc>
            </a:pPr>
            <a:r>
              <a:rPr lang="pt-PT" sz="1400"/>
              <a:t>O Nuno estuda, de tarde.</a:t>
            </a:r>
          </a:p>
          <a:p>
            <a:pPr>
              <a:lnSpc>
                <a:spcPct val="200000"/>
              </a:lnSpc>
            </a:pPr>
            <a:r>
              <a:rPr lang="pt-PT" sz="1400"/>
              <a:t>O Artur, no Verão, vai à praia.</a:t>
            </a: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44450" y="31019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Sublinha o Grupo Móvel.</a:t>
            </a:r>
            <a:endParaRPr lang="pt-PT" sz="1400" b="1"/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6669088" y="4067175"/>
            <a:ext cx="188912" cy="13684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44450" y="49022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Modifica a posição do Grupo Móvel.</a:t>
            </a:r>
            <a:endParaRPr lang="pt-PT" sz="1400" b="1"/>
          </a:p>
        </p:txBody>
      </p:sp>
      <p:sp>
        <p:nvSpPr>
          <p:cNvPr id="22584" name="Rectangle 56"/>
          <p:cNvSpPr>
            <a:spLocks noChangeArrowheads="1"/>
          </p:cNvSpPr>
          <p:nvPr/>
        </p:nvSpPr>
        <p:spPr bwMode="auto">
          <a:xfrm>
            <a:off x="568325" y="17351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GN </a:t>
            </a:r>
            <a:r>
              <a:rPr lang="pt-PT" sz="1400"/>
              <a:t>– vermelho          </a:t>
            </a:r>
            <a:r>
              <a:rPr lang="pt-PT" sz="1400" b="1"/>
              <a:t>GV</a:t>
            </a:r>
            <a:r>
              <a:rPr lang="pt-PT" sz="1400"/>
              <a:t> – azul          </a:t>
            </a:r>
            <a:r>
              <a:rPr lang="pt-PT" sz="1400" b="1"/>
              <a:t>GM</a:t>
            </a:r>
            <a:r>
              <a:rPr lang="pt-PT" sz="1400"/>
              <a:t> – verde </a:t>
            </a:r>
            <a:endParaRPr lang="pt-PT" sz="1400" b="1"/>
          </a:p>
        </p:txBody>
      </p:sp>
      <p:sp>
        <p:nvSpPr>
          <p:cNvPr id="22585" name="Rectangle 57"/>
          <p:cNvSpPr>
            <a:spLocks noChangeArrowheads="1"/>
          </p:cNvSpPr>
          <p:nvPr/>
        </p:nvSpPr>
        <p:spPr bwMode="auto">
          <a:xfrm>
            <a:off x="549275" y="3563938"/>
            <a:ext cx="52562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00000"/>
              </a:lnSpc>
            </a:pPr>
            <a:r>
              <a:rPr lang="pt-PT" sz="1400"/>
              <a:t>À tarde, as crianças brincam.</a:t>
            </a:r>
          </a:p>
          <a:p>
            <a:pPr>
              <a:lnSpc>
                <a:spcPct val="200000"/>
              </a:lnSpc>
            </a:pPr>
            <a:r>
              <a:rPr lang="pt-PT" sz="1400"/>
              <a:t>O Nuno corre no parque.</a:t>
            </a:r>
          </a:p>
          <a:p>
            <a:pPr>
              <a:lnSpc>
                <a:spcPct val="200000"/>
              </a:lnSpc>
            </a:pPr>
            <a:r>
              <a:rPr lang="pt-PT" sz="1400"/>
              <a:t>O avião partiu à meia-noite.</a:t>
            </a:r>
          </a:p>
        </p:txBody>
      </p:sp>
      <p:sp>
        <p:nvSpPr>
          <p:cNvPr id="22586" name="Rectangle 58"/>
          <p:cNvSpPr>
            <a:spLocks noChangeArrowheads="1"/>
          </p:cNvSpPr>
          <p:nvPr/>
        </p:nvSpPr>
        <p:spPr bwMode="auto">
          <a:xfrm>
            <a:off x="0" y="5334000"/>
            <a:ext cx="685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30000"/>
              </a:lnSpc>
            </a:pPr>
            <a:r>
              <a:rPr lang="pt-PT" b="1"/>
              <a:t>Nesse dia, a lagarta dormia.</a:t>
            </a:r>
          </a:p>
        </p:txBody>
      </p:sp>
      <p:sp>
        <p:nvSpPr>
          <p:cNvPr id="22587" name="Line 59"/>
          <p:cNvSpPr>
            <a:spLocks noChangeShapeType="1"/>
          </p:cNvSpPr>
          <p:nvPr/>
        </p:nvSpPr>
        <p:spPr bwMode="auto">
          <a:xfrm>
            <a:off x="476250" y="6516688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2588" name="Rectangle 60"/>
          <p:cNvSpPr>
            <a:spLocks noChangeArrowheads="1"/>
          </p:cNvSpPr>
          <p:nvPr/>
        </p:nvSpPr>
        <p:spPr bwMode="auto">
          <a:xfrm>
            <a:off x="404813" y="5942013"/>
            <a:ext cx="6264275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/>
              <a:t>GN			GM			GV</a:t>
            </a:r>
          </a:p>
        </p:txBody>
      </p:sp>
      <p:sp>
        <p:nvSpPr>
          <p:cNvPr id="22589" name="Line 61"/>
          <p:cNvSpPr>
            <a:spLocks noChangeShapeType="1"/>
          </p:cNvSpPr>
          <p:nvPr/>
        </p:nvSpPr>
        <p:spPr bwMode="auto">
          <a:xfrm>
            <a:off x="476250" y="7237413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2590" name="Rectangle 62"/>
          <p:cNvSpPr>
            <a:spLocks noChangeArrowheads="1"/>
          </p:cNvSpPr>
          <p:nvPr/>
        </p:nvSpPr>
        <p:spPr bwMode="auto">
          <a:xfrm>
            <a:off x="404813" y="6662738"/>
            <a:ext cx="6264275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/>
              <a:t>GN			GV			GM</a:t>
            </a:r>
          </a:p>
        </p:txBody>
      </p:sp>
      <p:sp>
        <p:nvSpPr>
          <p:cNvPr id="22591" name="Rectangle 63"/>
          <p:cNvSpPr>
            <a:spLocks noChangeArrowheads="1"/>
          </p:cNvSpPr>
          <p:nvPr/>
        </p:nvSpPr>
        <p:spPr bwMode="auto">
          <a:xfrm>
            <a:off x="26988" y="7207250"/>
            <a:ext cx="685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30000"/>
              </a:lnSpc>
            </a:pPr>
            <a:r>
              <a:rPr lang="pt-PT" b="1"/>
              <a:t>O João passeia nas férias.</a:t>
            </a:r>
          </a:p>
        </p:txBody>
      </p:sp>
      <p:sp>
        <p:nvSpPr>
          <p:cNvPr id="22592" name="Line 64"/>
          <p:cNvSpPr>
            <a:spLocks noChangeShapeType="1"/>
          </p:cNvSpPr>
          <p:nvPr/>
        </p:nvSpPr>
        <p:spPr bwMode="auto">
          <a:xfrm>
            <a:off x="503238" y="8388350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2593" name="Rectangle 65"/>
          <p:cNvSpPr>
            <a:spLocks noChangeArrowheads="1"/>
          </p:cNvSpPr>
          <p:nvPr/>
        </p:nvSpPr>
        <p:spPr bwMode="auto">
          <a:xfrm>
            <a:off x="431800" y="7813675"/>
            <a:ext cx="62642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/>
              <a:t>GM			GN			GV</a:t>
            </a:r>
          </a:p>
        </p:txBody>
      </p:sp>
      <p:sp>
        <p:nvSpPr>
          <p:cNvPr id="22594" name="Line 66"/>
          <p:cNvSpPr>
            <a:spLocks noChangeShapeType="1"/>
          </p:cNvSpPr>
          <p:nvPr/>
        </p:nvSpPr>
        <p:spPr bwMode="auto">
          <a:xfrm>
            <a:off x="503238" y="9109075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2595" name="Rectangle 67"/>
          <p:cNvSpPr>
            <a:spLocks noChangeArrowheads="1"/>
          </p:cNvSpPr>
          <p:nvPr/>
        </p:nvSpPr>
        <p:spPr bwMode="auto">
          <a:xfrm>
            <a:off x="431800" y="8534400"/>
            <a:ext cx="62642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/>
              <a:t>GN			GM			GV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WordArt 4"/>
          <p:cNvSpPr>
            <a:spLocks noChangeArrowheads="1" noChangeShapeType="1" noTextEdit="1"/>
          </p:cNvSpPr>
          <p:nvPr/>
        </p:nvSpPr>
        <p:spPr bwMode="auto">
          <a:xfrm>
            <a:off x="260350" y="1001713"/>
            <a:ext cx="3043238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PRONOMES PESSOAIS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44450" y="14033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Sublinha os pronomes pessoais :</a:t>
            </a:r>
            <a:endParaRPr lang="pt-PT" sz="1400" b="1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549275" y="2555875"/>
            <a:ext cx="52562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45000"/>
              </a:lnSpc>
            </a:pPr>
            <a:r>
              <a:rPr lang="pt-PT" sz="1400"/>
              <a:t>Tu estás bem nessa cadeira ?</a:t>
            </a:r>
          </a:p>
          <a:p>
            <a:pPr>
              <a:lnSpc>
                <a:spcPct val="145000"/>
              </a:lnSpc>
            </a:pPr>
            <a:r>
              <a:rPr lang="pt-PT" sz="1400"/>
              <a:t>Eu tenho rebuçado no bolso.</a:t>
            </a:r>
          </a:p>
          <a:p>
            <a:pPr>
              <a:lnSpc>
                <a:spcPct val="145000"/>
              </a:lnSpc>
            </a:pPr>
            <a:r>
              <a:rPr lang="pt-PT" sz="1400"/>
              <a:t>Que tendes vós hoje ?</a:t>
            </a:r>
          </a:p>
          <a:p>
            <a:pPr>
              <a:lnSpc>
                <a:spcPct val="145000"/>
              </a:lnSpc>
            </a:pPr>
            <a:r>
              <a:rPr lang="pt-PT" sz="1400"/>
              <a:t>Eles foram ao circo ?</a:t>
            </a:r>
          </a:p>
          <a:p>
            <a:pPr>
              <a:lnSpc>
                <a:spcPct val="145000"/>
              </a:lnSpc>
            </a:pPr>
            <a:r>
              <a:rPr lang="pt-PT" sz="1400"/>
              <a:t>Que fizemos nós ?</a:t>
            </a:r>
          </a:p>
          <a:p>
            <a:pPr>
              <a:lnSpc>
                <a:spcPct val="145000"/>
              </a:lnSpc>
            </a:pPr>
            <a:r>
              <a:rPr lang="pt-PT" sz="1400"/>
              <a:t>Ele parece preocupado.</a:t>
            </a:r>
          </a:p>
          <a:p>
            <a:pPr>
              <a:lnSpc>
                <a:spcPct val="145000"/>
              </a:lnSpc>
            </a:pPr>
            <a:r>
              <a:rPr lang="pt-PT" sz="1400"/>
              <a:t>Ela vai passear.</a:t>
            </a:r>
          </a:p>
          <a:p>
            <a:pPr>
              <a:lnSpc>
                <a:spcPct val="145000"/>
              </a:lnSpc>
            </a:pPr>
            <a:r>
              <a:rPr lang="pt-PT" sz="1400"/>
              <a:t>Elas brincam no jardim.</a:t>
            </a: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44450" y="44704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Completa as frases, usando pronomes pessoais.</a:t>
            </a:r>
            <a:endParaRPr lang="pt-PT" sz="1400" b="1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49275" y="5292725"/>
            <a:ext cx="52562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45000"/>
              </a:lnSpc>
            </a:pPr>
            <a:r>
              <a:rPr lang="pt-PT" sz="1400"/>
              <a:t>_____ vamos à piscina.</a:t>
            </a:r>
          </a:p>
          <a:p>
            <a:pPr>
              <a:lnSpc>
                <a:spcPct val="145000"/>
              </a:lnSpc>
            </a:pPr>
            <a:r>
              <a:rPr lang="pt-PT" sz="1400"/>
              <a:t>_____ queres vir também ?</a:t>
            </a:r>
          </a:p>
          <a:p>
            <a:pPr>
              <a:lnSpc>
                <a:spcPct val="145000"/>
              </a:lnSpc>
            </a:pPr>
            <a:r>
              <a:rPr lang="pt-PT" sz="1400"/>
              <a:t>_____ tem dois irmãos pequenos.</a:t>
            </a:r>
          </a:p>
          <a:p>
            <a:pPr>
              <a:lnSpc>
                <a:spcPct val="145000"/>
              </a:lnSpc>
            </a:pPr>
            <a:r>
              <a:rPr lang="pt-PT" sz="1400"/>
              <a:t>_____ penso ficar em casa.</a:t>
            </a:r>
          </a:p>
          <a:p>
            <a:pPr>
              <a:lnSpc>
                <a:spcPct val="145000"/>
              </a:lnSpc>
            </a:pPr>
            <a:r>
              <a:rPr lang="pt-PT" sz="1400"/>
              <a:t>_____ preparais as vossas lições.</a:t>
            </a:r>
          </a:p>
          <a:p>
            <a:pPr>
              <a:lnSpc>
                <a:spcPct val="145000"/>
              </a:lnSpc>
            </a:pPr>
            <a:r>
              <a:rPr lang="pt-PT" sz="1400"/>
              <a:t>_____ viu um ninho.</a:t>
            </a: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44450" y="68468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Copia as frases, substituindo os nomes por pronomes pessoais.</a:t>
            </a:r>
            <a:endParaRPr lang="pt-PT" sz="1400" b="1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352425" y="72072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Os vendedores apregoam boa fruta.</a:t>
            </a:r>
            <a:endParaRPr lang="pt-PT" sz="1400" b="1" i="1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476250" y="7885113"/>
            <a:ext cx="2881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3573463" y="72072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Os cães fazem muito barulho.</a:t>
            </a:r>
            <a:endParaRPr lang="pt-PT" sz="1400" b="1" i="1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3697288" y="7885113"/>
            <a:ext cx="28813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333375" y="78120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O Ricardo está bem disposto.</a:t>
            </a:r>
            <a:endParaRPr lang="pt-PT" sz="1400" b="1" i="1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457200" y="8489950"/>
            <a:ext cx="2881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554413" y="78120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A Joana faz uma cópia.</a:t>
            </a:r>
            <a:endParaRPr lang="pt-PT" sz="1400" b="1" i="1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3678238" y="8489950"/>
            <a:ext cx="28813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33375" y="84312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A Anita e a Joana brincam.</a:t>
            </a:r>
            <a:endParaRPr lang="pt-PT" sz="1400" b="1" i="1"/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>
            <a:off x="457200" y="9109075"/>
            <a:ext cx="2881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3554413" y="84312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Eu e a Maria estudamos.</a:t>
            </a:r>
            <a:endParaRPr lang="pt-PT" sz="1400" b="1" i="1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>
            <a:off x="3678238" y="9109075"/>
            <a:ext cx="28813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WordArt 4"/>
          <p:cNvSpPr>
            <a:spLocks noChangeArrowheads="1" noChangeShapeType="1" noTextEdit="1"/>
          </p:cNvSpPr>
          <p:nvPr/>
        </p:nvSpPr>
        <p:spPr bwMode="auto">
          <a:xfrm>
            <a:off x="260350" y="1001713"/>
            <a:ext cx="3384550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NOMES (género e número)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44450" y="14033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Observo e preencho :</a:t>
            </a:r>
            <a:endParaRPr lang="pt-PT" sz="1400" b="1"/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333375" y="2339975"/>
            <a:ext cx="2305050" cy="93662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25000"/>
              </a:lnSpc>
            </a:pPr>
            <a:r>
              <a:rPr lang="pt-PT" sz="1400"/>
              <a:t>borracha; senhora; caçador</a:t>
            </a:r>
          </a:p>
          <a:p>
            <a:pPr algn="ctr">
              <a:lnSpc>
                <a:spcPct val="125000"/>
              </a:lnSpc>
            </a:pPr>
            <a:r>
              <a:rPr lang="pt-PT" sz="1400"/>
              <a:t>pai; livro; vaca; coelha; flor;</a:t>
            </a:r>
          </a:p>
          <a:p>
            <a:pPr algn="ctr">
              <a:lnSpc>
                <a:spcPct val="125000"/>
              </a:lnSpc>
            </a:pPr>
            <a:r>
              <a:rPr lang="pt-PT" sz="1400"/>
              <a:t>copo; pastor</a:t>
            </a:r>
          </a:p>
        </p:txBody>
      </p:sp>
      <p:sp>
        <p:nvSpPr>
          <p:cNvPr id="24588" name="Oval 12"/>
          <p:cNvSpPr>
            <a:spLocks noChangeArrowheads="1"/>
          </p:cNvSpPr>
          <p:nvPr/>
        </p:nvSpPr>
        <p:spPr bwMode="auto">
          <a:xfrm>
            <a:off x="2062163" y="1979613"/>
            <a:ext cx="1439862" cy="5032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masculino</a:t>
            </a:r>
          </a:p>
          <a:p>
            <a:pPr algn="ctr"/>
            <a:r>
              <a:rPr lang="pt-PT" sz="1400"/>
              <a:t>feminino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3502025" y="2339975"/>
            <a:ext cx="2305050" cy="93662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25000"/>
              </a:lnSpc>
            </a:pPr>
            <a:r>
              <a:rPr lang="pt-PT" sz="1400"/>
              <a:t>portões; aldeão; cortina</a:t>
            </a:r>
          </a:p>
          <a:p>
            <a:pPr algn="ctr">
              <a:lnSpc>
                <a:spcPct val="125000"/>
              </a:lnSpc>
            </a:pPr>
            <a:r>
              <a:rPr lang="pt-PT" sz="1400"/>
              <a:t>pão; placas; comuns; arma;</a:t>
            </a:r>
          </a:p>
          <a:p>
            <a:pPr algn="ctr">
              <a:lnSpc>
                <a:spcPct val="125000"/>
              </a:lnSpc>
            </a:pPr>
            <a:r>
              <a:rPr lang="pt-PT" sz="1400"/>
              <a:t> tigres; cartolina; funis</a:t>
            </a:r>
          </a:p>
        </p:txBody>
      </p:sp>
      <p:sp>
        <p:nvSpPr>
          <p:cNvPr id="24590" name="Oval 14"/>
          <p:cNvSpPr>
            <a:spLocks noChangeArrowheads="1"/>
          </p:cNvSpPr>
          <p:nvPr/>
        </p:nvSpPr>
        <p:spPr bwMode="auto">
          <a:xfrm>
            <a:off x="5230813" y="1979613"/>
            <a:ext cx="1439862" cy="5032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singular</a:t>
            </a:r>
          </a:p>
          <a:p>
            <a:pPr algn="ctr"/>
            <a:r>
              <a:rPr lang="pt-PT" sz="1400"/>
              <a:t>plural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622300" y="3492500"/>
            <a:ext cx="12239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masculino</a:t>
            </a:r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1989138" y="3492500"/>
            <a:ext cx="122396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feminino</a:t>
            </a:r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3357563" y="3492500"/>
            <a:ext cx="122396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singular</a:t>
            </a:r>
          </a:p>
        </p:txBody>
      </p:sp>
      <p:sp>
        <p:nvSpPr>
          <p:cNvPr id="24594" name="Rectangle 18"/>
          <p:cNvSpPr>
            <a:spLocks noChangeArrowheads="1"/>
          </p:cNvSpPr>
          <p:nvPr/>
        </p:nvSpPr>
        <p:spPr bwMode="auto">
          <a:xfrm>
            <a:off x="4725988" y="3492500"/>
            <a:ext cx="122396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plural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620713" y="3851275"/>
            <a:ext cx="1223962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620713" y="4067175"/>
            <a:ext cx="1223962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>
            <a:off x="620713" y="4283075"/>
            <a:ext cx="1223962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>
            <a:off x="620713" y="4498975"/>
            <a:ext cx="1223962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620713" y="4714875"/>
            <a:ext cx="1223962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1989138" y="3851275"/>
            <a:ext cx="1223962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1989138" y="4067175"/>
            <a:ext cx="1223962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602" name="Rectangle 26"/>
          <p:cNvSpPr>
            <a:spLocks noChangeArrowheads="1"/>
          </p:cNvSpPr>
          <p:nvPr/>
        </p:nvSpPr>
        <p:spPr bwMode="auto">
          <a:xfrm>
            <a:off x="1989138" y="4283075"/>
            <a:ext cx="1223962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603" name="Rectangle 27"/>
          <p:cNvSpPr>
            <a:spLocks noChangeArrowheads="1"/>
          </p:cNvSpPr>
          <p:nvPr/>
        </p:nvSpPr>
        <p:spPr bwMode="auto">
          <a:xfrm>
            <a:off x="1989138" y="4498975"/>
            <a:ext cx="1223962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604" name="Rectangle 28"/>
          <p:cNvSpPr>
            <a:spLocks noChangeArrowheads="1"/>
          </p:cNvSpPr>
          <p:nvPr/>
        </p:nvSpPr>
        <p:spPr bwMode="auto">
          <a:xfrm>
            <a:off x="1989138" y="4714875"/>
            <a:ext cx="1223962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605" name="Rectangle 29"/>
          <p:cNvSpPr>
            <a:spLocks noChangeArrowheads="1"/>
          </p:cNvSpPr>
          <p:nvPr/>
        </p:nvSpPr>
        <p:spPr bwMode="auto">
          <a:xfrm>
            <a:off x="3357563" y="3851275"/>
            <a:ext cx="1223962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606" name="Rectangle 30"/>
          <p:cNvSpPr>
            <a:spLocks noChangeArrowheads="1"/>
          </p:cNvSpPr>
          <p:nvPr/>
        </p:nvSpPr>
        <p:spPr bwMode="auto">
          <a:xfrm>
            <a:off x="3357563" y="4067175"/>
            <a:ext cx="1223962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607" name="Rectangle 31"/>
          <p:cNvSpPr>
            <a:spLocks noChangeArrowheads="1"/>
          </p:cNvSpPr>
          <p:nvPr/>
        </p:nvSpPr>
        <p:spPr bwMode="auto">
          <a:xfrm>
            <a:off x="3357563" y="4283075"/>
            <a:ext cx="1223962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608" name="Rectangle 32"/>
          <p:cNvSpPr>
            <a:spLocks noChangeArrowheads="1"/>
          </p:cNvSpPr>
          <p:nvPr/>
        </p:nvSpPr>
        <p:spPr bwMode="auto">
          <a:xfrm>
            <a:off x="3357563" y="4498975"/>
            <a:ext cx="1223962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609" name="Rectangle 33"/>
          <p:cNvSpPr>
            <a:spLocks noChangeArrowheads="1"/>
          </p:cNvSpPr>
          <p:nvPr/>
        </p:nvSpPr>
        <p:spPr bwMode="auto">
          <a:xfrm>
            <a:off x="3357563" y="4714875"/>
            <a:ext cx="1223962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610" name="Rectangle 34"/>
          <p:cNvSpPr>
            <a:spLocks noChangeArrowheads="1"/>
          </p:cNvSpPr>
          <p:nvPr/>
        </p:nvSpPr>
        <p:spPr bwMode="auto">
          <a:xfrm>
            <a:off x="4724400" y="3851275"/>
            <a:ext cx="1223963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4724400" y="4067175"/>
            <a:ext cx="1223963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612" name="Rectangle 36"/>
          <p:cNvSpPr>
            <a:spLocks noChangeArrowheads="1"/>
          </p:cNvSpPr>
          <p:nvPr/>
        </p:nvSpPr>
        <p:spPr bwMode="auto">
          <a:xfrm>
            <a:off x="4724400" y="4283075"/>
            <a:ext cx="1223963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613" name="Rectangle 37"/>
          <p:cNvSpPr>
            <a:spLocks noChangeArrowheads="1"/>
          </p:cNvSpPr>
          <p:nvPr/>
        </p:nvSpPr>
        <p:spPr bwMode="auto">
          <a:xfrm>
            <a:off x="4724400" y="4498975"/>
            <a:ext cx="1223963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614" name="Rectangle 38"/>
          <p:cNvSpPr>
            <a:spLocks noChangeArrowheads="1"/>
          </p:cNvSpPr>
          <p:nvPr/>
        </p:nvSpPr>
        <p:spPr bwMode="auto">
          <a:xfrm>
            <a:off x="4724400" y="4714875"/>
            <a:ext cx="1223963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 b="1"/>
          </a:p>
        </p:txBody>
      </p:sp>
      <p:sp>
        <p:nvSpPr>
          <p:cNvPr id="24615" name="Rectangle 39"/>
          <p:cNvSpPr>
            <a:spLocks noChangeArrowheads="1"/>
          </p:cNvSpPr>
          <p:nvPr/>
        </p:nvSpPr>
        <p:spPr bwMode="auto">
          <a:xfrm>
            <a:off x="44450" y="497522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Escrevo no feminino :</a:t>
            </a:r>
            <a:endParaRPr lang="pt-PT" sz="1400" b="1"/>
          </a:p>
        </p:txBody>
      </p:sp>
      <p:sp>
        <p:nvSpPr>
          <p:cNvPr id="24616" name="Rectangle 40"/>
          <p:cNvSpPr>
            <a:spLocks noChangeArrowheads="1"/>
          </p:cNvSpPr>
          <p:nvPr/>
        </p:nvSpPr>
        <p:spPr bwMode="auto">
          <a:xfrm>
            <a:off x="568325" y="54800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gato preto está no telhado.</a:t>
            </a:r>
            <a:endParaRPr lang="pt-PT" sz="1400" b="1"/>
          </a:p>
        </p:txBody>
      </p:sp>
      <p:sp>
        <p:nvSpPr>
          <p:cNvPr id="24617" name="Line 41"/>
          <p:cNvSpPr>
            <a:spLocks noChangeShapeType="1"/>
          </p:cNvSpPr>
          <p:nvPr/>
        </p:nvSpPr>
        <p:spPr bwMode="auto">
          <a:xfrm>
            <a:off x="692150" y="6229350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4618" name="Rectangle 42"/>
          <p:cNvSpPr>
            <a:spLocks noChangeArrowheads="1"/>
          </p:cNvSpPr>
          <p:nvPr/>
        </p:nvSpPr>
        <p:spPr bwMode="auto">
          <a:xfrm>
            <a:off x="568325" y="62007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rapaz é educado.</a:t>
            </a:r>
            <a:endParaRPr lang="pt-PT" sz="1400" b="1"/>
          </a:p>
        </p:txBody>
      </p:sp>
      <p:sp>
        <p:nvSpPr>
          <p:cNvPr id="24619" name="Line 43"/>
          <p:cNvSpPr>
            <a:spLocks noChangeShapeType="1"/>
          </p:cNvSpPr>
          <p:nvPr/>
        </p:nvSpPr>
        <p:spPr bwMode="auto">
          <a:xfrm>
            <a:off x="692150" y="6950075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4620" name="Rectangle 44"/>
          <p:cNvSpPr>
            <a:spLocks noChangeArrowheads="1"/>
          </p:cNvSpPr>
          <p:nvPr/>
        </p:nvSpPr>
        <p:spPr bwMode="auto">
          <a:xfrm>
            <a:off x="568325" y="69199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leão está faminto.</a:t>
            </a:r>
            <a:endParaRPr lang="pt-PT" sz="1400" b="1"/>
          </a:p>
        </p:txBody>
      </p:sp>
      <p:sp>
        <p:nvSpPr>
          <p:cNvPr id="24621" name="Line 45"/>
          <p:cNvSpPr>
            <a:spLocks noChangeShapeType="1"/>
          </p:cNvSpPr>
          <p:nvPr/>
        </p:nvSpPr>
        <p:spPr bwMode="auto">
          <a:xfrm>
            <a:off x="692150" y="7669213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4622" name="Rectangle 46"/>
          <p:cNvSpPr>
            <a:spLocks noChangeArrowheads="1"/>
          </p:cNvSpPr>
          <p:nvPr/>
        </p:nvSpPr>
        <p:spPr bwMode="auto">
          <a:xfrm>
            <a:off x="568325" y="76406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irmão do meu tio virá a minha casa.</a:t>
            </a:r>
            <a:endParaRPr lang="pt-PT" sz="1400" b="1"/>
          </a:p>
        </p:txBody>
      </p:sp>
      <p:sp>
        <p:nvSpPr>
          <p:cNvPr id="24623" name="Line 47"/>
          <p:cNvSpPr>
            <a:spLocks noChangeShapeType="1"/>
          </p:cNvSpPr>
          <p:nvPr/>
        </p:nvSpPr>
        <p:spPr bwMode="auto">
          <a:xfrm>
            <a:off x="692150" y="8389938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4624" name="Rectangle 48"/>
          <p:cNvSpPr>
            <a:spLocks noChangeArrowheads="1"/>
          </p:cNvSpPr>
          <p:nvPr/>
        </p:nvSpPr>
        <p:spPr bwMode="auto">
          <a:xfrm>
            <a:off x="568325" y="83597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doente está constipado.</a:t>
            </a:r>
            <a:endParaRPr lang="pt-PT" sz="1400" b="1"/>
          </a:p>
        </p:txBody>
      </p:sp>
      <p:sp>
        <p:nvSpPr>
          <p:cNvPr id="24625" name="Line 49"/>
          <p:cNvSpPr>
            <a:spLocks noChangeShapeType="1"/>
          </p:cNvSpPr>
          <p:nvPr/>
        </p:nvSpPr>
        <p:spPr bwMode="auto">
          <a:xfrm>
            <a:off x="692150" y="9109075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44450" y="-36513"/>
            <a:ext cx="3581400" cy="53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Escrevo no plural :</a:t>
            </a:r>
            <a:endParaRPr lang="pt-PT" sz="1400" b="1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568325" y="4683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operário trabalha na fábrica.</a:t>
            </a:r>
            <a:endParaRPr lang="pt-PT" sz="1400" b="1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692150" y="1217613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568325" y="11890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rapaz brinca com o balão.</a:t>
            </a:r>
            <a:endParaRPr lang="pt-PT" sz="1400" b="1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692150" y="1938338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568325" y="19081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homem tira o carro da garagem.</a:t>
            </a:r>
            <a:endParaRPr lang="pt-PT" sz="1400" b="1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692150" y="2657475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568325" y="26289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farol orienta o barco.</a:t>
            </a:r>
            <a:endParaRPr lang="pt-PT" sz="1400" b="1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692150" y="3378200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568325" y="33480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Este pastel é saboroso.</a:t>
            </a:r>
            <a:endParaRPr lang="pt-PT" sz="1400" b="1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692150" y="4097338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568325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camponês cultiva a terra.</a:t>
            </a:r>
            <a:endParaRPr lang="pt-PT" sz="1400" b="1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692150" y="4787900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568325" y="475932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lápis azul está afiado.</a:t>
            </a:r>
            <a:endParaRPr lang="pt-PT" sz="1400" b="1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692150" y="5508625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568325" y="54784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Aquele cão preto é feroz.</a:t>
            </a:r>
            <a:endParaRPr lang="pt-PT" sz="1400" b="1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692150" y="6227763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44450" y="648652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No  seguinte  texto  sublinha  os </a:t>
            </a:r>
            <a:r>
              <a:rPr lang="pt-PT" sz="1400" i="1"/>
              <a:t>nomes comuns</a:t>
            </a:r>
            <a:r>
              <a:rPr lang="pt-PT" sz="1400"/>
              <a:t> a </a:t>
            </a:r>
            <a:r>
              <a:rPr lang="pt-PT" sz="1400" b="1"/>
              <a:t>azul</a:t>
            </a:r>
            <a:r>
              <a:rPr lang="pt-PT" sz="1400"/>
              <a:t> e a </a:t>
            </a:r>
            <a:r>
              <a:rPr lang="pt-PT" sz="1400" b="1"/>
              <a:t>vermelho</a:t>
            </a:r>
            <a:r>
              <a:rPr lang="pt-PT" sz="1400"/>
              <a:t> os </a:t>
            </a:r>
            <a:r>
              <a:rPr lang="pt-PT" sz="1400" i="1"/>
              <a:t>nomes</a:t>
            </a:r>
          </a:p>
          <a:p>
            <a:pPr>
              <a:lnSpc>
                <a:spcPct val="130000"/>
              </a:lnSpc>
            </a:pPr>
            <a:r>
              <a:rPr lang="pt-PT" sz="1400"/>
              <a:t>      </a:t>
            </a:r>
            <a:r>
              <a:rPr lang="pt-PT" sz="1400" i="1"/>
              <a:t>próprios</a:t>
            </a:r>
            <a:r>
              <a:rPr lang="pt-PT" sz="1400"/>
              <a:t>.</a:t>
            </a:r>
            <a:endParaRPr lang="pt-PT" sz="1400" b="1"/>
          </a:p>
        </p:txBody>
      </p:sp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188913" y="77104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     - Olha pela janela, Zezé. O dia está lindo,  o céu tão azul,  as nuvens como</a:t>
            </a:r>
          </a:p>
          <a:p>
            <a:pPr>
              <a:lnSpc>
                <a:spcPct val="130000"/>
              </a:lnSpc>
            </a:pPr>
            <a:r>
              <a:rPr lang="pt-PT" sz="1400"/>
              <a:t>cordeirinhos. Sobretudo o Sol, Zezé. O Sol, a flor mais bonita de Deus !</a:t>
            </a:r>
          </a:p>
          <a:p>
            <a:pPr>
              <a:lnSpc>
                <a:spcPct val="130000"/>
              </a:lnSpc>
            </a:pPr>
            <a:r>
              <a:rPr lang="pt-PT" sz="1400"/>
              <a:t>     O Sol que amadurece tudo, que torna o milho da sua cor e transparece nas</a:t>
            </a:r>
          </a:p>
          <a:p>
            <a:pPr>
              <a:lnSpc>
                <a:spcPct val="130000"/>
              </a:lnSpc>
            </a:pPr>
            <a:r>
              <a:rPr lang="pt-PT" sz="1400"/>
              <a:t>águas do rio.</a:t>
            </a:r>
          </a:p>
          <a:p>
            <a:pPr>
              <a:lnSpc>
                <a:spcPct val="130000"/>
              </a:lnSpc>
            </a:pPr>
            <a:r>
              <a:rPr lang="pt-PT" sz="1400"/>
              <a:t>     - Não é tão lindo, Zezé ?</a:t>
            </a:r>
            <a:endParaRPr lang="pt-PT" sz="1400" b="1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44450" y="8270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Escreve os verbos nos tempos indicados na tabela.</a:t>
            </a:r>
            <a:endParaRPr lang="pt-PT" sz="1400" b="1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1601788" y="1765300"/>
            <a:ext cx="1655762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PRETÉRITO PERFEITO</a:t>
            </a:r>
          </a:p>
          <a:p>
            <a:pPr algn="ctr"/>
            <a:r>
              <a:rPr lang="pt-PT" sz="1400"/>
              <a:t>PASSADO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3330575" y="1765300"/>
            <a:ext cx="1655763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PRESENTE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5059363" y="1765300"/>
            <a:ext cx="1655762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FUTURO</a:t>
            </a:r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161925" y="219868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Eu</a:t>
            </a:r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161925" y="248602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Tu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161925" y="27749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Ele/Ela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161925" y="306228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Nós</a:t>
            </a: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161925" y="334962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Vós</a:t>
            </a:r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161925" y="363696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Eles/Elas</a:t>
            </a: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1601788" y="21986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3330575" y="21986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5059363" y="21986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1601788" y="24860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3330575" y="24860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5059363" y="24860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1601788" y="27749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3330575" y="27749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5059363" y="27749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1601788" y="30622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3330575" y="30622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54" name="Rectangle 30"/>
          <p:cNvSpPr>
            <a:spLocks noChangeArrowheads="1"/>
          </p:cNvSpPr>
          <p:nvPr/>
        </p:nvSpPr>
        <p:spPr bwMode="auto">
          <a:xfrm>
            <a:off x="5059363" y="30622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55" name="Rectangle 31"/>
          <p:cNvSpPr>
            <a:spLocks noChangeArrowheads="1"/>
          </p:cNvSpPr>
          <p:nvPr/>
        </p:nvSpPr>
        <p:spPr bwMode="auto">
          <a:xfrm>
            <a:off x="1601788" y="33496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56" name="Rectangle 32"/>
          <p:cNvSpPr>
            <a:spLocks noChangeArrowheads="1"/>
          </p:cNvSpPr>
          <p:nvPr/>
        </p:nvSpPr>
        <p:spPr bwMode="auto">
          <a:xfrm>
            <a:off x="3330575" y="33496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57" name="Rectangle 33"/>
          <p:cNvSpPr>
            <a:spLocks noChangeArrowheads="1"/>
          </p:cNvSpPr>
          <p:nvPr/>
        </p:nvSpPr>
        <p:spPr bwMode="auto">
          <a:xfrm>
            <a:off x="5059363" y="33496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58" name="Rectangle 34"/>
          <p:cNvSpPr>
            <a:spLocks noChangeArrowheads="1"/>
          </p:cNvSpPr>
          <p:nvPr/>
        </p:nvSpPr>
        <p:spPr bwMode="auto">
          <a:xfrm>
            <a:off x="1601788" y="36369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59" name="Rectangle 35"/>
          <p:cNvSpPr>
            <a:spLocks noChangeArrowheads="1"/>
          </p:cNvSpPr>
          <p:nvPr/>
        </p:nvSpPr>
        <p:spPr bwMode="auto">
          <a:xfrm>
            <a:off x="3330575" y="363696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60" name="Rectangle 36"/>
          <p:cNvSpPr>
            <a:spLocks noChangeArrowheads="1"/>
          </p:cNvSpPr>
          <p:nvPr/>
        </p:nvSpPr>
        <p:spPr bwMode="auto">
          <a:xfrm>
            <a:off x="5059363" y="36369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61" name="Rectangle 37"/>
          <p:cNvSpPr>
            <a:spLocks noChangeArrowheads="1"/>
          </p:cNvSpPr>
          <p:nvPr/>
        </p:nvSpPr>
        <p:spPr bwMode="auto">
          <a:xfrm>
            <a:off x="-26988" y="1403350"/>
            <a:ext cx="6858001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600"/>
              <a:t>VERBO </a:t>
            </a:r>
            <a:r>
              <a:rPr lang="pt-PT" sz="1600" b="1"/>
              <a:t>COMPRAR</a:t>
            </a:r>
            <a:endParaRPr lang="pt-PT" sz="1600"/>
          </a:p>
        </p:txBody>
      </p:sp>
      <p:sp>
        <p:nvSpPr>
          <p:cNvPr id="26662" name="Rectangle 38"/>
          <p:cNvSpPr>
            <a:spLocks noChangeArrowheads="1"/>
          </p:cNvSpPr>
          <p:nvPr/>
        </p:nvSpPr>
        <p:spPr bwMode="auto">
          <a:xfrm>
            <a:off x="1601788" y="4357688"/>
            <a:ext cx="1655762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PRETÉRITO PERFEITO</a:t>
            </a:r>
          </a:p>
          <a:p>
            <a:pPr algn="ctr"/>
            <a:r>
              <a:rPr lang="pt-PT" sz="1400"/>
              <a:t>PASSADO</a:t>
            </a:r>
          </a:p>
        </p:txBody>
      </p:sp>
      <p:sp>
        <p:nvSpPr>
          <p:cNvPr id="26663" name="Rectangle 39"/>
          <p:cNvSpPr>
            <a:spLocks noChangeArrowheads="1"/>
          </p:cNvSpPr>
          <p:nvPr/>
        </p:nvSpPr>
        <p:spPr bwMode="auto">
          <a:xfrm>
            <a:off x="3330575" y="4357688"/>
            <a:ext cx="1655763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PRESENTE</a:t>
            </a:r>
          </a:p>
        </p:txBody>
      </p:sp>
      <p:sp>
        <p:nvSpPr>
          <p:cNvPr id="26664" name="Rectangle 40"/>
          <p:cNvSpPr>
            <a:spLocks noChangeArrowheads="1"/>
          </p:cNvSpPr>
          <p:nvPr/>
        </p:nvSpPr>
        <p:spPr bwMode="auto">
          <a:xfrm>
            <a:off x="5059363" y="4357688"/>
            <a:ext cx="1655762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FUTURO</a:t>
            </a:r>
          </a:p>
        </p:txBody>
      </p:sp>
      <p:sp>
        <p:nvSpPr>
          <p:cNvPr id="26665" name="Rectangle 41"/>
          <p:cNvSpPr>
            <a:spLocks noChangeArrowheads="1"/>
          </p:cNvSpPr>
          <p:nvPr/>
        </p:nvSpPr>
        <p:spPr bwMode="auto">
          <a:xfrm>
            <a:off x="161925" y="47910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Eu</a:t>
            </a:r>
          </a:p>
        </p:txBody>
      </p:sp>
      <p:sp>
        <p:nvSpPr>
          <p:cNvPr id="26666" name="Rectangle 42"/>
          <p:cNvSpPr>
            <a:spLocks noChangeArrowheads="1"/>
          </p:cNvSpPr>
          <p:nvPr/>
        </p:nvSpPr>
        <p:spPr bwMode="auto">
          <a:xfrm>
            <a:off x="161925" y="50784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Tu</a:t>
            </a:r>
          </a:p>
        </p:txBody>
      </p:sp>
      <p:sp>
        <p:nvSpPr>
          <p:cNvPr id="26667" name="Rectangle 43"/>
          <p:cNvSpPr>
            <a:spLocks noChangeArrowheads="1"/>
          </p:cNvSpPr>
          <p:nvPr/>
        </p:nvSpPr>
        <p:spPr bwMode="auto">
          <a:xfrm>
            <a:off x="161925" y="536733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Ele/Ela</a:t>
            </a:r>
          </a:p>
        </p:txBody>
      </p:sp>
      <p:sp>
        <p:nvSpPr>
          <p:cNvPr id="26668" name="Rectangle 44"/>
          <p:cNvSpPr>
            <a:spLocks noChangeArrowheads="1"/>
          </p:cNvSpPr>
          <p:nvPr/>
        </p:nvSpPr>
        <p:spPr bwMode="auto">
          <a:xfrm>
            <a:off x="161925" y="56546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Nós</a:t>
            </a:r>
          </a:p>
        </p:txBody>
      </p:sp>
      <p:sp>
        <p:nvSpPr>
          <p:cNvPr id="26669" name="Rectangle 45"/>
          <p:cNvSpPr>
            <a:spLocks noChangeArrowheads="1"/>
          </p:cNvSpPr>
          <p:nvPr/>
        </p:nvSpPr>
        <p:spPr bwMode="auto">
          <a:xfrm>
            <a:off x="161925" y="59420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Vós</a:t>
            </a:r>
          </a:p>
        </p:txBody>
      </p:sp>
      <p:sp>
        <p:nvSpPr>
          <p:cNvPr id="26670" name="Rectangle 46"/>
          <p:cNvSpPr>
            <a:spLocks noChangeArrowheads="1"/>
          </p:cNvSpPr>
          <p:nvPr/>
        </p:nvSpPr>
        <p:spPr bwMode="auto">
          <a:xfrm>
            <a:off x="161925" y="62293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Eles/Elas</a:t>
            </a:r>
          </a:p>
        </p:txBody>
      </p:sp>
      <p:sp>
        <p:nvSpPr>
          <p:cNvPr id="26671" name="Rectangle 47"/>
          <p:cNvSpPr>
            <a:spLocks noChangeArrowheads="1"/>
          </p:cNvSpPr>
          <p:nvPr/>
        </p:nvSpPr>
        <p:spPr bwMode="auto">
          <a:xfrm>
            <a:off x="1601788" y="47910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72" name="Rectangle 48"/>
          <p:cNvSpPr>
            <a:spLocks noChangeArrowheads="1"/>
          </p:cNvSpPr>
          <p:nvPr/>
        </p:nvSpPr>
        <p:spPr bwMode="auto">
          <a:xfrm>
            <a:off x="3330575" y="47910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73" name="Rectangle 49"/>
          <p:cNvSpPr>
            <a:spLocks noChangeArrowheads="1"/>
          </p:cNvSpPr>
          <p:nvPr/>
        </p:nvSpPr>
        <p:spPr bwMode="auto">
          <a:xfrm>
            <a:off x="5059363" y="47910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74" name="Rectangle 50"/>
          <p:cNvSpPr>
            <a:spLocks noChangeArrowheads="1"/>
          </p:cNvSpPr>
          <p:nvPr/>
        </p:nvSpPr>
        <p:spPr bwMode="auto">
          <a:xfrm>
            <a:off x="1601788" y="50784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75" name="Rectangle 51"/>
          <p:cNvSpPr>
            <a:spLocks noChangeArrowheads="1"/>
          </p:cNvSpPr>
          <p:nvPr/>
        </p:nvSpPr>
        <p:spPr bwMode="auto">
          <a:xfrm>
            <a:off x="3330575" y="50784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76" name="Rectangle 52"/>
          <p:cNvSpPr>
            <a:spLocks noChangeArrowheads="1"/>
          </p:cNvSpPr>
          <p:nvPr/>
        </p:nvSpPr>
        <p:spPr bwMode="auto">
          <a:xfrm>
            <a:off x="5059363" y="50784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77" name="Rectangle 53"/>
          <p:cNvSpPr>
            <a:spLocks noChangeArrowheads="1"/>
          </p:cNvSpPr>
          <p:nvPr/>
        </p:nvSpPr>
        <p:spPr bwMode="auto">
          <a:xfrm>
            <a:off x="1601788" y="53673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78" name="Rectangle 54"/>
          <p:cNvSpPr>
            <a:spLocks noChangeArrowheads="1"/>
          </p:cNvSpPr>
          <p:nvPr/>
        </p:nvSpPr>
        <p:spPr bwMode="auto">
          <a:xfrm>
            <a:off x="3330575" y="53673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79" name="Rectangle 55"/>
          <p:cNvSpPr>
            <a:spLocks noChangeArrowheads="1"/>
          </p:cNvSpPr>
          <p:nvPr/>
        </p:nvSpPr>
        <p:spPr bwMode="auto">
          <a:xfrm>
            <a:off x="5059363" y="53673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80" name="Rectangle 56"/>
          <p:cNvSpPr>
            <a:spLocks noChangeArrowheads="1"/>
          </p:cNvSpPr>
          <p:nvPr/>
        </p:nvSpPr>
        <p:spPr bwMode="auto">
          <a:xfrm>
            <a:off x="1601788" y="56546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81" name="Rectangle 57"/>
          <p:cNvSpPr>
            <a:spLocks noChangeArrowheads="1"/>
          </p:cNvSpPr>
          <p:nvPr/>
        </p:nvSpPr>
        <p:spPr bwMode="auto">
          <a:xfrm>
            <a:off x="3330575" y="56546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82" name="Rectangle 58"/>
          <p:cNvSpPr>
            <a:spLocks noChangeArrowheads="1"/>
          </p:cNvSpPr>
          <p:nvPr/>
        </p:nvSpPr>
        <p:spPr bwMode="auto">
          <a:xfrm>
            <a:off x="5059363" y="56546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83" name="Rectangle 59"/>
          <p:cNvSpPr>
            <a:spLocks noChangeArrowheads="1"/>
          </p:cNvSpPr>
          <p:nvPr/>
        </p:nvSpPr>
        <p:spPr bwMode="auto">
          <a:xfrm>
            <a:off x="1601788" y="59420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84" name="Rectangle 60"/>
          <p:cNvSpPr>
            <a:spLocks noChangeArrowheads="1"/>
          </p:cNvSpPr>
          <p:nvPr/>
        </p:nvSpPr>
        <p:spPr bwMode="auto">
          <a:xfrm>
            <a:off x="3330575" y="59420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85" name="Rectangle 61"/>
          <p:cNvSpPr>
            <a:spLocks noChangeArrowheads="1"/>
          </p:cNvSpPr>
          <p:nvPr/>
        </p:nvSpPr>
        <p:spPr bwMode="auto">
          <a:xfrm>
            <a:off x="5059363" y="59420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86" name="Rectangle 62"/>
          <p:cNvSpPr>
            <a:spLocks noChangeArrowheads="1"/>
          </p:cNvSpPr>
          <p:nvPr/>
        </p:nvSpPr>
        <p:spPr bwMode="auto">
          <a:xfrm>
            <a:off x="1601788" y="62293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87" name="Rectangle 63"/>
          <p:cNvSpPr>
            <a:spLocks noChangeArrowheads="1"/>
          </p:cNvSpPr>
          <p:nvPr/>
        </p:nvSpPr>
        <p:spPr bwMode="auto">
          <a:xfrm>
            <a:off x="3330575" y="62293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88" name="Rectangle 64"/>
          <p:cNvSpPr>
            <a:spLocks noChangeArrowheads="1"/>
          </p:cNvSpPr>
          <p:nvPr/>
        </p:nvSpPr>
        <p:spPr bwMode="auto">
          <a:xfrm>
            <a:off x="5059363" y="62293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689" name="Rectangle 65"/>
          <p:cNvSpPr>
            <a:spLocks noChangeArrowheads="1"/>
          </p:cNvSpPr>
          <p:nvPr/>
        </p:nvSpPr>
        <p:spPr bwMode="auto">
          <a:xfrm>
            <a:off x="-26988" y="3995738"/>
            <a:ext cx="6858001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600"/>
              <a:t>VERBO </a:t>
            </a:r>
            <a:r>
              <a:rPr lang="pt-PT" sz="1600" b="1"/>
              <a:t>FALAR</a:t>
            </a:r>
            <a:endParaRPr lang="pt-PT" sz="1600"/>
          </a:p>
        </p:txBody>
      </p:sp>
      <p:sp>
        <p:nvSpPr>
          <p:cNvPr id="26690" name="Rectangle 66"/>
          <p:cNvSpPr>
            <a:spLocks noChangeArrowheads="1"/>
          </p:cNvSpPr>
          <p:nvPr/>
        </p:nvSpPr>
        <p:spPr bwMode="auto">
          <a:xfrm>
            <a:off x="1601788" y="6950075"/>
            <a:ext cx="1655762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PRETÉRITO PERFEITO</a:t>
            </a:r>
          </a:p>
          <a:p>
            <a:pPr algn="ctr"/>
            <a:r>
              <a:rPr lang="pt-PT" sz="1400"/>
              <a:t>PASSADO</a:t>
            </a:r>
          </a:p>
        </p:txBody>
      </p:sp>
      <p:sp>
        <p:nvSpPr>
          <p:cNvPr id="26691" name="Rectangle 67"/>
          <p:cNvSpPr>
            <a:spLocks noChangeArrowheads="1"/>
          </p:cNvSpPr>
          <p:nvPr/>
        </p:nvSpPr>
        <p:spPr bwMode="auto">
          <a:xfrm>
            <a:off x="3330575" y="6950075"/>
            <a:ext cx="1655763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PRESENTE</a:t>
            </a:r>
          </a:p>
        </p:txBody>
      </p:sp>
      <p:sp>
        <p:nvSpPr>
          <p:cNvPr id="26692" name="Rectangle 68"/>
          <p:cNvSpPr>
            <a:spLocks noChangeArrowheads="1"/>
          </p:cNvSpPr>
          <p:nvPr/>
        </p:nvSpPr>
        <p:spPr bwMode="auto">
          <a:xfrm>
            <a:off x="5059363" y="6950075"/>
            <a:ext cx="1655762" cy="36036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FUTURO</a:t>
            </a:r>
          </a:p>
        </p:txBody>
      </p:sp>
      <p:sp>
        <p:nvSpPr>
          <p:cNvPr id="26693" name="Rectangle 69"/>
          <p:cNvSpPr>
            <a:spLocks noChangeArrowheads="1"/>
          </p:cNvSpPr>
          <p:nvPr/>
        </p:nvSpPr>
        <p:spPr bwMode="auto">
          <a:xfrm>
            <a:off x="161925" y="738346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Eu</a:t>
            </a:r>
          </a:p>
        </p:txBody>
      </p:sp>
      <p:sp>
        <p:nvSpPr>
          <p:cNvPr id="26694" name="Rectangle 70"/>
          <p:cNvSpPr>
            <a:spLocks noChangeArrowheads="1"/>
          </p:cNvSpPr>
          <p:nvPr/>
        </p:nvSpPr>
        <p:spPr bwMode="auto">
          <a:xfrm>
            <a:off x="161925" y="767080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Tu</a:t>
            </a:r>
          </a:p>
        </p:txBody>
      </p:sp>
      <p:sp>
        <p:nvSpPr>
          <p:cNvPr id="26695" name="Rectangle 71"/>
          <p:cNvSpPr>
            <a:spLocks noChangeArrowheads="1"/>
          </p:cNvSpPr>
          <p:nvPr/>
        </p:nvSpPr>
        <p:spPr bwMode="auto">
          <a:xfrm>
            <a:off x="161925" y="795972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Ele/Ela</a:t>
            </a:r>
          </a:p>
        </p:txBody>
      </p:sp>
      <p:sp>
        <p:nvSpPr>
          <p:cNvPr id="26696" name="Rectangle 72"/>
          <p:cNvSpPr>
            <a:spLocks noChangeArrowheads="1"/>
          </p:cNvSpPr>
          <p:nvPr/>
        </p:nvSpPr>
        <p:spPr bwMode="auto">
          <a:xfrm>
            <a:off x="161925" y="824706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Nós</a:t>
            </a:r>
          </a:p>
        </p:txBody>
      </p:sp>
      <p:sp>
        <p:nvSpPr>
          <p:cNvPr id="26697" name="Rectangle 73"/>
          <p:cNvSpPr>
            <a:spLocks noChangeArrowheads="1"/>
          </p:cNvSpPr>
          <p:nvPr/>
        </p:nvSpPr>
        <p:spPr bwMode="auto">
          <a:xfrm>
            <a:off x="161925" y="853440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Vós</a:t>
            </a:r>
          </a:p>
        </p:txBody>
      </p:sp>
      <p:sp>
        <p:nvSpPr>
          <p:cNvPr id="26698" name="Rectangle 74"/>
          <p:cNvSpPr>
            <a:spLocks noChangeArrowheads="1"/>
          </p:cNvSpPr>
          <p:nvPr/>
        </p:nvSpPr>
        <p:spPr bwMode="auto">
          <a:xfrm>
            <a:off x="161925" y="882173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Eles/Elas</a:t>
            </a:r>
          </a:p>
        </p:txBody>
      </p:sp>
      <p:sp>
        <p:nvSpPr>
          <p:cNvPr id="26699" name="Rectangle 75"/>
          <p:cNvSpPr>
            <a:spLocks noChangeArrowheads="1"/>
          </p:cNvSpPr>
          <p:nvPr/>
        </p:nvSpPr>
        <p:spPr bwMode="auto">
          <a:xfrm>
            <a:off x="1601788" y="73834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00" name="Rectangle 76"/>
          <p:cNvSpPr>
            <a:spLocks noChangeArrowheads="1"/>
          </p:cNvSpPr>
          <p:nvPr/>
        </p:nvSpPr>
        <p:spPr bwMode="auto">
          <a:xfrm>
            <a:off x="3330575" y="738346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01" name="Rectangle 77"/>
          <p:cNvSpPr>
            <a:spLocks noChangeArrowheads="1"/>
          </p:cNvSpPr>
          <p:nvPr/>
        </p:nvSpPr>
        <p:spPr bwMode="auto">
          <a:xfrm>
            <a:off x="5059363" y="73834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02" name="Rectangle 78"/>
          <p:cNvSpPr>
            <a:spLocks noChangeArrowheads="1"/>
          </p:cNvSpPr>
          <p:nvPr/>
        </p:nvSpPr>
        <p:spPr bwMode="auto">
          <a:xfrm>
            <a:off x="1601788" y="767080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03" name="Rectangle 79"/>
          <p:cNvSpPr>
            <a:spLocks noChangeArrowheads="1"/>
          </p:cNvSpPr>
          <p:nvPr/>
        </p:nvSpPr>
        <p:spPr bwMode="auto">
          <a:xfrm>
            <a:off x="3330575" y="767080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04" name="Rectangle 80"/>
          <p:cNvSpPr>
            <a:spLocks noChangeArrowheads="1"/>
          </p:cNvSpPr>
          <p:nvPr/>
        </p:nvSpPr>
        <p:spPr bwMode="auto">
          <a:xfrm>
            <a:off x="5059363" y="767080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05" name="Rectangle 81"/>
          <p:cNvSpPr>
            <a:spLocks noChangeArrowheads="1"/>
          </p:cNvSpPr>
          <p:nvPr/>
        </p:nvSpPr>
        <p:spPr bwMode="auto">
          <a:xfrm>
            <a:off x="1601788" y="79597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06" name="Rectangle 82"/>
          <p:cNvSpPr>
            <a:spLocks noChangeArrowheads="1"/>
          </p:cNvSpPr>
          <p:nvPr/>
        </p:nvSpPr>
        <p:spPr bwMode="auto">
          <a:xfrm>
            <a:off x="3330575" y="79597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07" name="Rectangle 83"/>
          <p:cNvSpPr>
            <a:spLocks noChangeArrowheads="1"/>
          </p:cNvSpPr>
          <p:nvPr/>
        </p:nvSpPr>
        <p:spPr bwMode="auto">
          <a:xfrm>
            <a:off x="5059363" y="79597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08" name="Rectangle 84"/>
          <p:cNvSpPr>
            <a:spLocks noChangeArrowheads="1"/>
          </p:cNvSpPr>
          <p:nvPr/>
        </p:nvSpPr>
        <p:spPr bwMode="auto">
          <a:xfrm>
            <a:off x="1601788" y="82470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09" name="Rectangle 85"/>
          <p:cNvSpPr>
            <a:spLocks noChangeArrowheads="1"/>
          </p:cNvSpPr>
          <p:nvPr/>
        </p:nvSpPr>
        <p:spPr bwMode="auto">
          <a:xfrm>
            <a:off x="3330575" y="824706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10" name="Rectangle 86"/>
          <p:cNvSpPr>
            <a:spLocks noChangeArrowheads="1"/>
          </p:cNvSpPr>
          <p:nvPr/>
        </p:nvSpPr>
        <p:spPr bwMode="auto">
          <a:xfrm>
            <a:off x="5059363" y="824706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11" name="Rectangle 87"/>
          <p:cNvSpPr>
            <a:spLocks noChangeArrowheads="1"/>
          </p:cNvSpPr>
          <p:nvPr/>
        </p:nvSpPr>
        <p:spPr bwMode="auto">
          <a:xfrm>
            <a:off x="1601788" y="853440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12" name="Rectangle 88"/>
          <p:cNvSpPr>
            <a:spLocks noChangeArrowheads="1"/>
          </p:cNvSpPr>
          <p:nvPr/>
        </p:nvSpPr>
        <p:spPr bwMode="auto">
          <a:xfrm>
            <a:off x="3330575" y="853440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13" name="Rectangle 89"/>
          <p:cNvSpPr>
            <a:spLocks noChangeArrowheads="1"/>
          </p:cNvSpPr>
          <p:nvPr/>
        </p:nvSpPr>
        <p:spPr bwMode="auto">
          <a:xfrm>
            <a:off x="5059363" y="853440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14" name="Rectangle 90"/>
          <p:cNvSpPr>
            <a:spLocks noChangeArrowheads="1"/>
          </p:cNvSpPr>
          <p:nvPr/>
        </p:nvSpPr>
        <p:spPr bwMode="auto">
          <a:xfrm>
            <a:off x="1601788" y="88217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15" name="Rectangle 91"/>
          <p:cNvSpPr>
            <a:spLocks noChangeArrowheads="1"/>
          </p:cNvSpPr>
          <p:nvPr/>
        </p:nvSpPr>
        <p:spPr bwMode="auto">
          <a:xfrm>
            <a:off x="3330575" y="88217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16" name="Rectangle 92"/>
          <p:cNvSpPr>
            <a:spLocks noChangeArrowheads="1"/>
          </p:cNvSpPr>
          <p:nvPr/>
        </p:nvSpPr>
        <p:spPr bwMode="auto">
          <a:xfrm>
            <a:off x="5059363" y="88217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6717" name="Rectangle 93"/>
          <p:cNvSpPr>
            <a:spLocks noChangeArrowheads="1"/>
          </p:cNvSpPr>
          <p:nvPr/>
        </p:nvSpPr>
        <p:spPr bwMode="auto">
          <a:xfrm>
            <a:off x="-26988" y="6588125"/>
            <a:ext cx="6858001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600"/>
              <a:t>VERBO </a:t>
            </a:r>
            <a:r>
              <a:rPr lang="pt-PT" sz="1600" b="1"/>
              <a:t>TRABALHAR</a:t>
            </a:r>
            <a:endParaRPr lang="pt-PT" sz="16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7677" name="Rectangle 29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Escreve a frase :</a:t>
            </a:r>
            <a:endParaRPr lang="pt-PT" sz="1400" b="1"/>
          </a:p>
        </p:txBody>
      </p:sp>
      <p:sp>
        <p:nvSpPr>
          <p:cNvPr id="27678" name="Rectangle 30"/>
          <p:cNvSpPr>
            <a:spLocks noChangeArrowheads="1"/>
          </p:cNvSpPr>
          <p:nvPr/>
        </p:nvSpPr>
        <p:spPr bwMode="auto">
          <a:xfrm>
            <a:off x="44450" y="34194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Lê a frase : </a:t>
            </a:r>
            <a:r>
              <a:rPr lang="pt-PT" sz="1400" b="1" i="1"/>
              <a:t>“O Outono foi uma estação bonita”</a:t>
            </a:r>
          </a:p>
        </p:txBody>
      </p:sp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352425" y="36782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2.1 – Indica :</a:t>
            </a:r>
            <a:endParaRPr lang="pt-PT" sz="1400" b="1" i="1"/>
          </a:p>
        </p:txBody>
      </p:sp>
      <p:sp>
        <p:nvSpPr>
          <p:cNvPr id="27680" name="Rectangle 32"/>
          <p:cNvSpPr>
            <a:spLocks noChangeArrowheads="1"/>
          </p:cNvSpPr>
          <p:nvPr/>
        </p:nvSpPr>
        <p:spPr bwMode="auto">
          <a:xfrm>
            <a:off x="333375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GN : _______________________</a:t>
            </a:r>
            <a:endParaRPr lang="pt-PT" sz="1400" b="1" i="1"/>
          </a:p>
        </p:txBody>
      </p:sp>
      <p:sp>
        <p:nvSpPr>
          <p:cNvPr id="27681" name="Rectangle 33"/>
          <p:cNvSpPr>
            <a:spLocks noChangeArrowheads="1"/>
          </p:cNvSpPr>
          <p:nvPr/>
        </p:nvSpPr>
        <p:spPr bwMode="auto">
          <a:xfrm>
            <a:off x="333375" y="43259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GV : _______________________</a:t>
            </a:r>
            <a:endParaRPr lang="pt-PT" sz="1400" b="1" i="1"/>
          </a:p>
        </p:txBody>
      </p:sp>
      <p:sp>
        <p:nvSpPr>
          <p:cNvPr id="27682" name="Rectangle 34"/>
          <p:cNvSpPr>
            <a:spLocks noChangeArrowheads="1"/>
          </p:cNvSpPr>
          <p:nvPr/>
        </p:nvSpPr>
        <p:spPr bwMode="auto">
          <a:xfrm>
            <a:off x="3213100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Nome principal : ____________________</a:t>
            </a:r>
            <a:endParaRPr lang="pt-PT" sz="1400" b="1" i="1"/>
          </a:p>
        </p:txBody>
      </p: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3213100" y="43259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Verbo : ____________________________</a:t>
            </a:r>
            <a:endParaRPr lang="pt-PT" sz="1400" b="1" i="1"/>
          </a:p>
        </p:txBody>
      </p:sp>
      <p:sp>
        <p:nvSpPr>
          <p:cNvPr id="27684" name="Rectangle 36"/>
          <p:cNvSpPr>
            <a:spLocks noChangeArrowheads="1"/>
          </p:cNvSpPr>
          <p:nvPr/>
        </p:nvSpPr>
        <p:spPr bwMode="auto">
          <a:xfrm>
            <a:off x="333375" y="46434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2.2 – Escreve a frase na negativa.</a:t>
            </a:r>
            <a:endParaRPr lang="pt-PT" sz="1400" b="1" i="1"/>
          </a:p>
        </p:txBody>
      </p:sp>
      <p:sp>
        <p:nvSpPr>
          <p:cNvPr id="27685" name="Rectangle 37"/>
          <p:cNvSpPr>
            <a:spLocks noChangeArrowheads="1"/>
          </p:cNvSpPr>
          <p:nvPr/>
        </p:nvSpPr>
        <p:spPr bwMode="auto">
          <a:xfrm>
            <a:off x="333375" y="53340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2.3 – Escreve-a de novo, mas no presente.</a:t>
            </a:r>
            <a:endParaRPr lang="pt-PT" sz="1400" b="1" i="1"/>
          </a:p>
        </p:txBody>
      </p:sp>
      <p:sp>
        <p:nvSpPr>
          <p:cNvPr id="27686" name="Line 38"/>
          <p:cNvSpPr>
            <a:spLocks noChangeShapeType="1"/>
          </p:cNvSpPr>
          <p:nvPr/>
        </p:nvSpPr>
        <p:spPr bwMode="auto">
          <a:xfrm>
            <a:off x="908050" y="5364163"/>
            <a:ext cx="5834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7687" name="Line 39"/>
          <p:cNvSpPr>
            <a:spLocks noChangeShapeType="1"/>
          </p:cNvSpPr>
          <p:nvPr/>
        </p:nvSpPr>
        <p:spPr bwMode="auto">
          <a:xfrm>
            <a:off x="908050" y="6011863"/>
            <a:ext cx="5834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7688" name="Rectangle 40"/>
          <p:cNvSpPr>
            <a:spLocks noChangeArrowheads="1"/>
          </p:cNvSpPr>
          <p:nvPr/>
        </p:nvSpPr>
        <p:spPr bwMode="auto">
          <a:xfrm>
            <a:off x="44450" y="60118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Sublinha a verde os nomes comuns e a preto os nomes próprios</a:t>
            </a:r>
            <a:endParaRPr lang="pt-PT" sz="1400" b="1" i="1"/>
          </a:p>
        </p:txBody>
      </p:sp>
      <p:sp>
        <p:nvSpPr>
          <p:cNvPr id="27689" name="Rectangle 41"/>
          <p:cNvSpPr>
            <a:spLocks noChangeArrowheads="1"/>
          </p:cNvSpPr>
          <p:nvPr/>
        </p:nvSpPr>
        <p:spPr bwMode="auto">
          <a:xfrm>
            <a:off x="188913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banana</a:t>
            </a:r>
          </a:p>
        </p:txBody>
      </p:sp>
      <p:sp>
        <p:nvSpPr>
          <p:cNvPr id="27690" name="Rectangle 42"/>
          <p:cNvSpPr>
            <a:spLocks noChangeArrowheads="1"/>
          </p:cNvSpPr>
          <p:nvPr/>
        </p:nvSpPr>
        <p:spPr bwMode="auto">
          <a:xfrm>
            <a:off x="1628775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carro</a:t>
            </a:r>
          </a:p>
        </p:txBody>
      </p:sp>
      <p:sp>
        <p:nvSpPr>
          <p:cNvPr id="27691" name="Rectangle 43"/>
          <p:cNvSpPr>
            <a:spLocks noChangeArrowheads="1"/>
          </p:cNvSpPr>
          <p:nvPr/>
        </p:nvSpPr>
        <p:spPr bwMode="auto">
          <a:xfrm>
            <a:off x="3860800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borracha</a:t>
            </a:r>
          </a:p>
        </p:txBody>
      </p:sp>
      <p:sp>
        <p:nvSpPr>
          <p:cNvPr id="27692" name="Rectangle 44"/>
          <p:cNvSpPr>
            <a:spLocks noChangeArrowheads="1"/>
          </p:cNvSpPr>
          <p:nvPr/>
        </p:nvSpPr>
        <p:spPr bwMode="auto">
          <a:xfrm>
            <a:off x="5805488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Carlos</a:t>
            </a:r>
          </a:p>
        </p:txBody>
      </p:sp>
      <p:sp>
        <p:nvSpPr>
          <p:cNvPr id="27693" name="Rectangle 45"/>
          <p:cNvSpPr>
            <a:spLocks noChangeArrowheads="1"/>
          </p:cNvSpPr>
          <p:nvPr/>
        </p:nvSpPr>
        <p:spPr bwMode="auto">
          <a:xfrm>
            <a:off x="620713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Sara</a:t>
            </a:r>
          </a:p>
        </p:txBody>
      </p:sp>
      <p:sp>
        <p:nvSpPr>
          <p:cNvPr id="27694" name="Rectangle 46"/>
          <p:cNvSpPr>
            <a:spLocks noChangeArrowheads="1"/>
          </p:cNvSpPr>
          <p:nvPr/>
        </p:nvSpPr>
        <p:spPr bwMode="auto">
          <a:xfrm>
            <a:off x="2852738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Lagos</a:t>
            </a:r>
          </a:p>
        </p:txBody>
      </p:sp>
      <p:sp>
        <p:nvSpPr>
          <p:cNvPr id="27695" name="Rectangle 47"/>
          <p:cNvSpPr>
            <a:spLocks noChangeArrowheads="1"/>
          </p:cNvSpPr>
          <p:nvPr/>
        </p:nvSpPr>
        <p:spPr bwMode="auto">
          <a:xfrm>
            <a:off x="5011738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livro</a:t>
            </a:r>
          </a:p>
        </p:txBody>
      </p:sp>
      <p:sp>
        <p:nvSpPr>
          <p:cNvPr id="27696" name="Rectangle 48"/>
          <p:cNvSpPr>
            <a:spLocks noChangeArrowheads="1"/>
          </p:cNvSpPr>
          <p:nvPr/>
        </p:nvSpPr>
        <p:spPr bwMode="auto">
          <a:xfrm>
            <a:off x="44450" y="76390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4 – Completa com o verbo </a:t>
            </a:r>
            <a:r>
              <a:rPr lang="pt-PT" sz="1400" u="sng"/>
              <a:t>começar</a:t>
            </a:r>
            <a:r>
              <a:rPr lang="pt-PT" sz="1400"/>
              <a:t> nos tempos pedidos.</a:t>
            </a:r>
            <a:endParaRPr lang="pt-PT" sz="1400" b="1" i="1"/>
          </a:p>
        </p:txBody>
      </p:sp>
      <p:sp>
        <p:nvSpPr>
          <p:cNvPr id="27697" name="Rectangle 49"/>
          <p:cNvSpPr>
            <a:spLocks noChangeArrowheads="1"/>
          </p:cNvSpPr>
          <p:nvPr/>
        </p:nvSpPr>
        <p:spPr bwMode="auto">
          <a:xfrm>
            <a:off x="352425" y="83597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</a:pPr>
            <a:r>
              <a:rPr lang="pt-PT" sz="1400"/>
              <a:t>Os alunos __________________ as aulas em Setembro. (passado)</a:t>
            </a:r>
          </a:p>
          <a:p>
            <a:pPr>
              <a:lnSpc>
                <a:spcPct val="150000"/>
              </a:lnSpc>
            </a:pPr>
            <a:r>
              <a:rPr lang="pt-PT" sz="1400"/>
              <a:t>Hoje, eles _________________ bem o dia. (presente)</a:t>
            </a:r>
          </a:p>
          <a:p>
            <a:pPr>
              <a:lnSpc>
                <a:spcPct val="150000"/>
              </a:lnSpc>
            </a:pPr>
            <a:r>
              <a:rPr lang="pt-PT" sz="1400"/>
              <a:t>No próximo ano lectivo, tu _____________ as aulas mais cedo. (futuro)</a:t>
            </a:r>
            <a:endParaRPr lang="pt-PT" sz="1400" b="1" i="1"/>
          </a:p>
        </p:txBody>
      </p:sp>
      <p:sp>
        <p:nvSpPr>
          <p:cNvPr id="27698" name="Rectangle 50"/>
          <p:cNvSpPr>
            <a:spLocks noChangeArrowheads="1"/>
          </p:cNvSpPr>
          <p:nvPr/>
        </p:nvSpPr>
        <p:spPr bwMode="auto">
          <a:xfrm>
            <a:off x="1576388" y="12588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30000"/>
              </a:lnSpc>
            </a:pPr>
            <a:r>
              <a:rPr lang="pt-PT" b="1" i="1"/>
              <a:t>“Hoje jogo à bola e estudo depois.”</a:t>
            </a:r>
          </a:p>
        </p:txBody>
      </p:sp>
      <p:sp>
        <p:nvSpPr>
          <p:cNvPr id="27699" name="Rectangle 51"/>
          <p:cNvSpPr>
            <a:spLocks noChangeArrowheads="1"/>
          </p:cNvSpPr>
          <p:nvPr/>
        </p:nvSpPr>
        <p:spPr bwMode="auto">
          <a:xfrm>
            <a:off x="333375" y="17637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pt-PT" sz="1400"/>
              <a:t> No Passado.</a:t>
            </a:r>
            <a:endParaRPr lang="pt-PT" sz="1400" b="1" i="1"/>
          </a:p>
        </p:txBody>
      </p:sp>
      <p:sp>
        <p:nvSpPr>
          <p:cNvPr id="27700" name="Rectangle 52"/>
          <p:cNvSpPr>
            <a:spLocks noChangeArrowheads="1"/>
          </p:cNvSpPr>
          <p:nvPr/>
        </p:nvSpPr>
        <p:spPr bwMode="auto">
          <a:xfrm>
            <a:off x="333375" y="25257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pt-PT" sz="1400"/>
              <a:t> E agora, no Futuro.</a:t>
            </a:r>
            <a:endParaRPr lang="pt-PT" sz="1400" b="1" i="1"/>
          </a:p>
        </p:txBody>
      </p:sp>
      <p:sp>
        <p:nvSpPr>
          <p:cNvPr id="27701" name="Line 53"/>
          <p:cNvSpPr>
            <a:spLocks noChangeShapeType="1"/>
          </p:cNvSpPr>
          <p:nvPr/>
        </p:nvSpPr>
        <p:spPr bwMode="auto">
          <a:xfrm>
            <a:off x="549275" y="2555875"/>
            <a:ext cx="5975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7702" name="Line 54"/>
          <p:cNvSpPr>
            <a:spLocks noChangeShapeType="1"/>
          </p:cNvSpPr>
          <p:nvPr/>
        </p:nvSpPr>
        <p:spPr bwMode="auto">
          <a:xfrm>
            <a:off x="549275" y="3348038"/>
            <a:ext cx="5975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476250" y="1403350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Palavra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476250" y="176371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perder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476250" y="20510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vitória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476250" y="233997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falar</a:t>
            </a:r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476250" y="262731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barulho</a:t>
            </a:r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476250" y="29146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largar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476250" y="32019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caído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Completa os quadros.</a:t>
            </a:r>
            <a:endParaRPr lang="pt-PT" sz="1400" b="1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3500438" y="1403350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Antónimo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500438" y="176371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3500438" y="20510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3500438" y="233997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3500438" y="262731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500438" y="29146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3500438" y="32019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476250" y="3781425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Palavra</a:t>
            </a:r>
          </a:p>
        </p:txBody>
      </p:sp>
      <p:sp>
        <p:nvSpPr>
          <p:cNvPr id="28697" name="Rectangle 25"/>
          <p:cNvSpPr>
            <a:spLocks noChangeArrowheads="1"/>
          </p:cNvSpPr>
          <p:nvPr/>
        </p:nvSpPr>
        <p:spPr bwMode="auto">
          <a:xfrm>
            <a:off x="476250" y="41417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louca</a:t>
            </a:r>
          </a:p>
        </p:txBody>
      </p:sp>
      <p:sp>
        <p:nvSpPr>
          <p:cNvPr id="28698" name="Rectangle 26"/>
          <p:cNvSpPr>
            <a:spLocks noChangeArrowheads="1"/>
          </p:cNvSpPr>
          <p:nvPr/>
        </p:nvSpPr>
        <p:spPr bwMode="auto">
          <a:xfrm>
            <a:off x="476250" y="44291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repousar</a:t>
            </a:r>
          </a:p>
        </p:txBody>
      </p:sp>
      <p:sp>
        <p:nvSpPr>
          <p:cNvPr id="28699" name="Rectangle 27"/>
          <p:cNvSpPr>
            <a:spLocks noChangeArrowheads="1"/>
          </p:cNvSpPr>
          <p:nvPr/>
        </p:nvSpPr>
        <p:spPr bwMode="auto">
          <a:xfrm>
            <a:off x="476250" y="47180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conversando</a:t>
            </a:r>
          </a:p>
        </p:txBody>
      </p:sp>
      <p:sp>
        <p:nvSpPr>
          <p:cNvPr id="28700" name="Rectangle 28"/>
          <p:cNvSpPr>
            <a:spLocks noChangeArrowheads="1"/>
          </p:cNvSpPr>
          <p:nvPr/>
        </p:nvSpPr>
        <p:spPr bwMode="auto">
          <a:xfrm>
            <a:off x="476250" y="50053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apalpar</a:t>
            </a:r>
          </a:p>
        </p:txBody>
      </p:sp>
      <p:sp>
        <p:nvSpPr>
          <p:cNvPr id="28701" name="Rectangle 29"/>
          <p:cNvSpPr>
            <a:spLocks noChangeArrowheads="1"/>
          </p:cNvSpPr>
          <p:nvPr/>
        </p:nvSpPr>
        <p:spPr bwMode="auto">
          <a:xfrm>
            <a:off x="476250" y="52927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negro</a:t>
            </a:r>
          </a:p>
        </p:txBody>
      </p:sp>
      <p:sp>
        <p:nvSpPr>
          <p:cNvPr id="28702" name="Rectangle 30"/>
          <p:cNvSpPr>
            <a:spLocks noChangeArrowheads="1"/>
          </p:cNvSpPr>
          <p:nvPr/>
        </p:nvSpPr>
        <p:spPr bwMode="auto">
          <a:xfrm>
            <a:off x="476250" y="55800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enorme</a:t>
            </a:r>
          </a:p>
        </p:txBody>
      </p:sp>
      <p:sp>
        <p:nvSpPr>
          <p:cNvPr id="28703" name="Rectangle 31"/>
          <p:cNvSpPr>
            <a:spLocks noChangeArrowheads="1"/>
          </p:cNvSpPr>
          <p:nvPr/>
        </p:nvSpPr>
        <p:spPr bwMode="auto">
          <a:xfrm>
            <a:off x="3500438" y="3781425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Sinónimo</a:t>
            </a:r>
          </a:p>
        </p:txBody>
      </p:sp>
      <p:sp>
        <p:nvSpPr>
          <p:cNvPr id="28704" name="Rectangle 32"/>
          <p:cNvSpPr>
            <a:spLocks noChangeArrowheads="1"/>
          </p:cNvSpPr>
          <p:nvPr/>
        </p:nvSpPr>
        <p:spPr bwMode="auto">
          <a:xfrm>
            <a:off x="3500438" y="41417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8705" name="Rectangle 33"/>
          <p:cNvSpPr>
            <a:spLocks noChangeArrowheads="1"/>
          </p:cNvSpPr>
          <p:nvPr/>
        </p:nvSpPr>
        <p:spPr bwMode="auto">
          <a:xfrm>
            <a:off x="3500438" y="44291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8706" name="Rectangle 34"/>
          <p:cNvSpPr>
            <a:spLocks noChangeArrowheads="1"/>
          </p:cNvSpPr>
          <p:nvPr/>
        </p:nvSpPr>
        <p:spPr bwMode="auto">
          <a:xfrm>
            <a:off x="3500438" y="47180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3500438" y="50053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8708" name="Rectangle 36"/>
          <p:cNvSpPr>
            <a:spLocks noChangeArrowheads="1"/>
          </p:cNvSpPr>
          <p:nvPr/>
        </p:nvSpPr>
        <p:spPr bwMode="auto">
          <a:xfrm>
            <a:off x="3500438" y="52927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8709" name="Rectangle 37"/>
          <p:cNvSpPr>
            <a:spLocks noChangeArrowheads="1"/>
          </p:cNvSpPr>
          <p:nvPr/>
        </p:nvSpPr>
        <p:spPr bwMode="auto">
          <a:xfrm>
            <a:off x="3500438" y="55800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28710" name="Rectangle 38"/>
          <p:cNvSpPr>
            <a:spLocks noChangeArrowheads="1"/>
          </p:cNvSpPr>
          <p:nvPr/>
        </p:nvSpPr>
        <p:spPr bwMode="auto">
          <a:xfrm>
            <a:off x="476250" y="6156325"/>
            <a:ext cx="2305050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Palavras</a:t>
            </a:r>
          </a:p>
        </p:txBody>
      </p:sp>
      <p:sp>
        <p:nvSpPr>
          <p:cNvPr id="28711" name="Rectangle 39"/>
          <p:cNvSpPr>
            <a:spLocks noChangeArrowheads="1"/>
          </p:cNvSpPr>
          <p:nvPr/>
        </p:nvSpPr>
        <p:spPr bwMode="auto">
          <a:xfrm>
            <a:off x="476250" y="6516688"/>
            <a:ext cx="23050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calcular</a:t>
            </a:r>
          </a:p>
        </p:txBody>
      </p:sp>
      <p:sp>
        <p:nvSpPr>
          <p:cNvPr id="28712" name="Rectangle 40"/>
          <p:cNvSpPr>
            <a:spLocks noChangeArrowheads="1"/>
          </p:cNvSpPr>
          <p:nvPr/>
        </p:nvSpPr>
        <p:spPr bwMode="auto">
          <a:xfrm>
            <a:off x="476250" y="6804025"/>
            <a:ext cx="23050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protestando</a:t>
            </a:r>
          </a:p>
        </p:txBody>
      </p:sp>
      <p:sp>
        <p:nvSpPr>
          <p:cNvPr id="28713" name="Rectangle 41"/>
          <p:cNvSpPr>
            <a:spLocks noChangeArrowheads="1"/>
          </p:cNvSpPr>
          <p:nvPr/>
        </p:nvSpPr>
        <p:spPr bwMode="auto">
          <a:xfrm>
            <a:off x="476250" y="7092950"/>
            <a:ext cx="23050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problemas</a:t>
            </a:r>
          </a:p>
        </p:txBody>
      </p:sp>
      <p:sp>
        <p:nvSpPr>
          <p:cNvPr id="28714" name="Rectangle 42"/>
          <p:cNvSpPr>
            <a:spLocks noChangeArrowheads="1"/>
          </p:cNvSpPr>
          <p:nvPr/>
        </p:nvSpPr>
        <p:spPr bwMode="auto">
          <a:xfrm>
            <a:off x="476250" y="7380288"/>
            <a:ext cx="23050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pequeníssimo</a:t>
            </a:r>
          </a:p>
        </p:txBody>
      </p:sp>
      <p:sp>
        <p:nvSpPr>
          <p:cNvPr id="28715" name="Rectangle 43"/>
          <p:cNvSpPr>
            <a:spLocks noChangeArrowheads="1"/>
          </p:cNvSpPr>
          <p:nvPr/>
        </p:nvSpPr>
        <p:spPr bwMode="auto">
          <a:xfrm>
            <a:off x="476250" y="7667625"/>
            <a:ext cx="23050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autocarro</a:t>
            </a:r>
          </a:p>
        </p:txBody>
      </p:sp>
      <p:sp>
        <p:nvSpPr>
          <p:cNvPr id="28716" name="Rectangle 44"/>
          <p:cNvSpPr>
            <a:spLocks noChangeArrowheads="1"/>
          </p:cNvSpPr>
          <p:nvPr/>
        </p:nvSpPr>
        <p:spPr bwMode="auto">
          <a:xfrm>
            <a:off x="476250" y="7954963"/>
            <a:ext cx="23050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anterior</a:t>
            </a:r>
          </a:p>
        </p:txBody>
      </p:sp>
      <p:sp>
        <p:nvSpPr>
          <p:cNvPr id="28717" name="Rectangle 45"/>
          <p:cNvSpPr>
            <a:spLocks noChangeArrowheads="1"/>
          </p:cNvSpPr>
          <p:nvPr/>
        </p:nvSpPr>
        <p:spPr bwMode="auto">
          <a:xfrm>
            <a:off x="2924175" y="6156325"/>
            <a:ext cx="2089150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Divisão Silábica</a:t>
            </a:r>
          </a:p>
        </p:txBody>
      </p:sp>
      <p:sp>
        <p:nvSpPr>
          <p:cNvPr id="28718" name="Rectangle 46"/>
          <p:cNvSpPr>
            <a:spLocks noChangeArrowheads="1"/>
          </p:cNvSpPr>
          <p:nvPr/>
        </p:nvSpPr>
        <p:spPr bwMode="auto">
          <a:xfrm>
            <a:off x="2924175" y="6516688"/>
            <a:ext cx="20891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19" name="Rectangle 47"/>
          <p:cNvSpPr>
            <a:spLocks noChangeArrowheads="1"/>
          </p:cNvSpPr>
          <p:nvPr/>
        </p:nvSpPr>
        <p:spPr bwMode="auto">
          <a:xfrm>
            <a:off x="2924175" y="6804025"/>
            <a:ext cx="20891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20" name="Rectangle 48"/>
          <p:cNvSpPr>
            <a:spLocks noChangeArrowheads="1"/>
          </p:cNvSpPr>
          <p:nvPr/>
        </p:nvSpPr>
        <p:spPr bwMode="auto">
          <a:xfrm>
            <a:off x="2924175" y="7092950"/>
            <a:ext cx="20891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21" name="Rectangle 49"/>
          <p:cNvSpPr>
            <a:spLocks noChangeArrowheads="1"/>
          </p:cNvSpPr>
          <p:nvPr/>
        </p:nvSpPr>
        <p:spPr bwMode="auto">
          <a:xfrm>
            <a:off x="2924175" y="7380288"/>
            <a:ext cx="20891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22" name="Rectangle 50"/>
          <p:cNvSpPr>
            <a:spLocks noChangeArrowheads="1"/>
          </p:cNvSpPr>
          <p:nvPr/>
        </p:nvSpPr>
        <p:spPr bwMode="auto">
          <a:xfrm>
            <a:off x="2924175" y="7667625"/>
            <a:ext cx="20891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23" name="Rectangle 51"/>
          <p:cNvSpPr>
            <a:spLocks noChangeArrowheads="1"/>
          </p:cNvSpPr>
          <p:nvPr/>
        </p:nvSpPr>
        <p:spPr bwMode="auto">
          <a:xfrm>
            <a:off x="2924175" y="7954963"/>
            <a:ext cx="20891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24" name="Rectangle 52"/>
          <p:cNvSpPr>
            <a:spLocks noChangeArrowheads="1"/>
          </p:cNvSpPr>
          <p:nvPr/>
        </p:nvSpPr>
        <p:spPr bwMode="auto">
          <a:xfrm>
            <a:off x="476250" y="8243888"/>
            <a:ext cx="23050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presságio</a:t>
            </a:r>
          </a:p>
        </p:txBody>
      </p:sp>
      <p:sp>
        <p:nvSpPr>
          <p:cNvPr id="28725" name="Rectangle 53"/>
          <p:cNvSpPr>
            <a:spLocks noChangeArrowheads="1"/>
          </p:cNvSpPr>
          <p:nvPr/>
        </p:nvSpPr>
        <p:spPr bwMode="auto">
          <a:xfrm>
            <a:off x="476250" y="8531225"/>
            <a:ext cx="23050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completamente</a:t>
            </a:r>
          </a:p>
        </p:txBody>
      </p:sp>
      <p:sp>
        <p:nvSpPr>
          <p:cNvPr id="28726" name="Rectangle 54"/>
          <p:cNvSpPr>
            <a:spLocks noChangeArrowheads="1"/>
          </p:cNvSpPr>
          <p:nvPr/>
        </p:nvSpPr>
        <p:spPr bwMode="auto">
          <a:xfrm>
            <a:off x="476250" y="8818563"/>
            <a:ext cx="23050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gás</a:t>
            </a:r>
          </a:p>
        </p:txBody>
      </p:sp>
      <p:sp>
        <p:nvSpPr>
          <p:cNvPr id="28727" name="Rectangle 55"/>
          <p:cNvSpPr>
            <a:spLocks noChangeArrowheads="1"/>
          </p:cNvSpPr>
          <p:nvPr/>
        </p:nvSpPr>
        <p:spPr bwMode="auto">
          <a:xfrm>
            <a:off x="2924175" y="8243888"/>
            <a:ext cx="20891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28" name="Rectangle 56"/>
          <p:cNvSpPr>
            <a:spLocks noChangeArrowheads="1"/>
          </p:cNvSpPr>
          <p:nvPr/>
        </p:nvSpPr>
        <p:spPr bwMode="auto">
          <a:xfrm>
            <a:off x="2924175" y="8531225"/>
            <a:ext cx="20891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29" name="Rectangle 57"/>
          <p:cNvSpPr>
            <a:spLocks noChangeArrowheads="1"/>
          </p:cNvSpPr>
          <p:nvPr/>
        </p:nvSpPr>
        <p:spPr bwMode="auto">
          <a:xfrm>
            <a:off x="2924175" y="8818563"/>
            <a:ext cx="20891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30" name="Rectangle 58"/>
          <p:cNvSpPr>
            <a:spLocks noChangeArrowheads="1"/>
          </p:cNvSpPr>
          <p:nvPr/>
        </p:nvSpPr>
        <p:spPr bwMode="auto">
          <a:xfrm>
            <a:off x="5156200" y="6156325"/>
            <a:ext cx="1225550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Nº de Sílabas</a:t>
            </a:r>
          </a:p>
        </p:txBody>
      </p:sp>
      <p:sp>
        <p:nvSpPr>
          <p:cNvPr id="28731" name="Rectangle 59"/>
          <p:cNvSpPr>
            <a:spLocks noChangeArrowheads="1"/>
          </p:cNvSpPr>
          <p:nvPr/>
        </p:nvSpPr>
        <p:spPr bwMode="auto">
          <a:xfrm>
            <a:off x="5156200" y="6516688"/>
            <a:ext cx="12255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32" name="Rectangle 60"/>
          <p:cNvSpPr>
            <a:spLocks noChangeArrowheads="1"/>
          </p:cNvSpPr>
          <p:nvPr/>
        </p:nvSpPr>
        <p:spPr bwMode="auto">
          <a:xfrm>
            <a:off x="5156200" y="6804025"/>
            <a:ext cx="12255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33" name="Rectangle 61"/>
          <p:cNvSpPr>
            <a:spLocks noChangeArrowheads="1"/>
          </p:cNvSpPr>
          <p:nvPr/>
        </p:nvSpPr>
        <p:spPr bwMode="auto">
          <a:xfrm>
            <a:off x="5156200" y="7092950"/>
            <a:ext cx="12255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34" name="Rectangle 62"/>
          <p:cNvSpPr>
            <a:spLocks noChangeArrowheads="1"/>
          </p:cNvSpPr>
          <p:nvPr/>
        </p:nvSpPr>
        <p:spPr bwMode="auto">
          <a:xfrm>
            <a:off x="5156200" y="7380288"/>
            <a:ext cx="12255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35" name="Rectangle 63"/>
          <p:cNvSpPr>
            <a:spLocks noChangeArrowheads="1"/>
          </p:cNvSpPr>
          <p:nvPr/>
        </p:nvSpPr>
        <p:spPr bwMode="auto">
          <a:xfrm>
            <a:off x="5156200" y="7667625"/>
            <a:ext cx="12255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36" name="Rectangle 64"/>
          <p:cNvSpPr>
            <a:spLocks noChangeArrowheads="1"/>
          </p:cNvSpPr>
          <p:nvPr/>
        </p:nvSpPr>
        <p:spPr bwMode="auto">
          <a:xfrm>
            <a:off x="5156200" y="7954963"/>
            <a:ext cx="12255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37" name="Rectangle 65"/>
          <p:cNvSpPr>
            <a:spLocks noChangeArrowheads="1"/>
          </p:cNvSpPr>
          <p:nvPr/>
        </p:nvSpPr>
        <p:spPr bwMode="auto">
          <a:xfrm>
            <a:off x="5156200" y="8243888"/>
            <a:ext cx="12255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38" name="Rectangle 66"/>
          <p:cNvSpPr>
            <a:spLocks noChangeArrowheads="1"/>
          </p:cNvSpPr>
          <p:nvPr/>
        </p:nvSpPr>
        <p:spPr bwMode="auto">
          <a:xfrm>
            <a:off x="5156200" y="8531225"/>
            <a:ext cx="12255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8739" name="Rectangle 67"/>
          <p:cNvSpPr>
            <a:spLocks noChangeArrowheads="1"/>
          </p:cNvSpPr>
          <p:nvPr/>
        </p:nvSpPr>
        <p:spPr bwMode="auto">
          <a:xfrm>
            <a:off x="5156200" y="8818563"/>
            <a:ext cx="12255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Escreve a frase :</a:t>
            </a:r>
            <a:endParaRPr lang="pt-PT" sz="1400" b="1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44450" y="34194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Lê a frase : </a:t>
            </a:r>
            <a:r>
              <a:rPr lang="pt-PT" sz="1400" b="1" i="1"/>
              <a:t>“O Sr. Bonifácio não gosta de crianças”.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352425" y="36782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2.1 – Indica :</a:t>
            </a:r>
            <a:endParaRPr lang="pt-PT" sz="1400" b="1" i="1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333375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GN : _______________________</a:t>
            </a:r>
            <a:endParaRPr lang="pt-PT" sz="1400" b="1" i="1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333375" y="43259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GV : _______________________</a:t>
            </a:r>
            <a:endParaRPr lang="pt-PT" sz="1400" b="1" i="1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3213100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Nome principal : ____________________</a:t>
            </a:r>
            <a:endParaRPr lang="pt-PT" sz="1400" b="1" i="1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213100" y="43259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Verbo : ____________________________</a:t>
            </a:r>
            <a:endParaRPr lang="pt-PT" sz="1400" b="1" i="1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333375" y="46434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2.2 – Escreve a frase na afirmativa.</a:t>
            </a:r>
            <a:endParaRPr lang="pt-PT" sz="1400" b="1" i="1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333375" y="53340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2.3 – Escreve-a de novo, mas no passado.</a:t>
            </a:r>
            <a:endParaRPr lang="pt-PT" sz="1400" b="1" i="1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>
            <a:off x="908050" y="5364163"/>
            <a:ext cx="5834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908050" y="6011863"/>
            <a:ext cx="5834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4450" y="60118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Sublinha a castanho os nomes de países e a laranja os nomes de cidades</a:t>
            </a:r>
            <a:endParaRPr lang="pt-PT" sz="1400" b="1" i="1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188913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Faro</a:t>
            </a: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628775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Coimbra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860800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França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5805488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Porto</a:t>
            </a:r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620713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Suécia</a:t>
            </a:r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2852738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Évora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5011738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Espanha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44450" y="76390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4 – Completa com o verbo </a:t>
            </a:r>
            <a:r>
              <a:rPr lang="pt-PT" sz="1400" u="sng"/>
              <a:t>jogar</a:t>
            </a:r>
            <a:r>
              <a:rPr lang="pt-PT" sz="1400"/>
              <a:t> nos tempos pedidos.</a:t>
            </a:r>
            <a:endParaRPr lang="pt-PT" sz="1400" b="1" i="1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352425" y="83597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</a:pPr>
            <a:r>
              <a:rPr lang="pt-PT" sz="1400"/>
              <a:t>Os meninos __________________ à bola. (passado)</a:t>
            </a:r>
          </a:p>
          <a:p>
            <a:pPr>
              <a:lnSpc>
                <a:spcPct val="150000"/>
              </a:lnSpc>
            </a:pPr>
            <a:r>
              <a:rPr lang="pt-PT" sz="1400"/>
              <a:t>Os jogadores _________________ bem. (presente)</a:t>
            </a:r>
          </a:p>
          <a:p>
            <a:pPr>
              <a:lnSpc>
                <a:spcPct val="150000"/>
              </a:lnSpc>
            </a:pPr>
            <a:r>
              <a:rPr lang="pt-PT" sz="1400"/>
              <a:t>Nós _____________, se tu deixares. (futuro)</a:t>
            </a:r>
            <a:endParaRPr lang="pt-PT" sz="1400" b="1" i="1"/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1576388" y="12588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30000"/>
              </a:lnSpc>
            </a:pPr>
            <a:r>
              <a:rPr lang="pt-PT" b="1" i="1"/>
              <a:t>“A galinha aprendeu com facilidade.”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333375" y="17637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pt-PT" sz="1400"/>
              <a:t> No Presente.</a:t>
            </a:r>
            <a:endParaRPr lang="pt-PT" sz="1400" b="1" i="1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333375" y="25257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pt-PT" sz="1400"/>
              <a:t> E agora, no Futuro.</a:t>
            </a:r>
            <a:endParaRPr lang="pt-PT" sz="1400" b="1" i="1"/>
          </a:p>
        </p:txBody>
      </p:sp>
      <p:sp>
        <p:nvSpPr>
          <p:cNvPr id="29729" name="Line 33"/>
          <p:cNvSpPr>
            <a:spLocks noChangeShapeType="1"/>
          </p:cNvSpPr>
          <p:nvPr/>
        </p:nvSpPr>
        <p:spPr bwMode="auto">
          <a:xfrm>
            <a:off x="549275" y="2555875"/>
            <a:ext cx="5975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>
            <a:off x="549275" y="3348038"/>
            <a:ext cx="5975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44450" y="9715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Escreve esta frase no :</a:t>
            </a:r>
            <a:endParaRPr lang="pt-PT" sz="1400" b="1"/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0" y="1331913"/>
            <a:ext cx="685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30000"/>
              </a:lnSpc>
            </a:pPr>
            <a:r>
              <a:rPr lang="pt-PT" b="1"/>
              <a:t>“Os rapazes foram jogar à bola.”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620713" y="1763713"/>
            <a:ext cx="9382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Singular </a:t>
            </a:r>
            <a:r>
              <a:rPr lang="pt-PT" sz="1400">
                <a:cs typeface="Arial" charset="0"/>
              </a:rPr>
              <a:t>→ __________________________________________</a:t>
            </a:r>
            <a:endParaRPr lang="pt-PT" sz="1400" b="1">
              <a:cs typeface="Arial" charset="0"/>
            </a:endParaRPr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44450" y="26273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Completa com o, a, os, as.</a:t>
            </a:r>
            <a:endParaRPr lang="pt-PT" sz="1400" b="1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352425" y="3160713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____ homem</a:t>
            </a: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3789363" y="3448050"/>
            <a:ext cx="504825" cy="8651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44450" y="43846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Completa o quadro, escrevendo três nomes de…</a:t>
            </a:r>
            <a:endParaRPr lang="pt-PT" sz="1400" b="1"/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44450" y="64452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4 – Escreve três palavras da família de :</a:t>
            </a:r>
            <a:endParaRPr lang="pt-PT" sz="1400" b="1"/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620713" y="2124075"/>
            <a:ext cx="9382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Feminino </a:t>
            </a:r>
            <a:r>
              <a:rPr lang="pt-PT" sz="1400">
                <a:cs typeface="Arial" charset="0"/>
              </a:rPr>
              <a:t>→ _________________________________________</a:t>
            </a:r>
            <a:endParaRPr lang="pt-PT" sz="1400" b="1">
              <a:cs typeface="Arial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333375" y="3562350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____ bola</a:t>
            </a:r>
          </a:p>
        </p:txBody>
      </p:sp>
      <p:sp>
        <p:nvSpPr>
          <p:cNvPr id="30758" name="Rectangle 38"/>
          <p:cNvSpPr>
            <a:spLocks noChangeArrowheads="1"/>
          </p:cNvSpPr>
          <p:nvPr/>
        </p:nvSpPr>
        <p:spPr bwMode="auto">
          <a:xfrm>
            <a:off x="352425" y="3994150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____ crianças</a:t>
            </a:r>
          </a:p>
        </p:txBody>
      </p:sp>
      <p:sp>
        <p:nvSpPr>
          <p:cNvPr id="30759" name="Rectangle 39"/>
          <p:cNvSpPr>
            <a:spLocks noChangeArrowheads="1"/>
          </p:cNvSpPr>
          <p:nvPr/>
        </p:nvSpPr>
        <p:spPr bwMode="auto">
          <a:xfrm>
            <a:off x="2584450" y="3160713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____ trabalhos</a:t>
            </a:r>
          </a:p>
        </p:txBody>
      </p:sp>
      <p:sp>
        <p:nvSpPr>
          <p:cNvPr id="30760" name="Rectangle 40"/>
          <p:cNvSpPr>
            <a:spLocks noChangeArrowheads="1"/>
          </p:cNvSpPr>
          <p:nvPr/>
        </p:nvSpPr>
        <p:spPr bwMode="auto">
          <a:xfrm>
            <a:off x="2565400" y="3562350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____ canteiro</a:t>
            </a:r>
          </a:p>
        </p:txBody>
      </p:sp>
      <p:sp>
        <p:nvSpPr>
          <p:cNvPr id="30761" name="Rectangle 41"/>
          <p:cNvSpPr>
            <a:spLocks noChangeArrowheads="1"/>
          </p:cNvSpPr>
          <p:nvPr/>
        </p:nvSpPr>
        <p:spPr bwMode="auto">
          <a:xfrm>
            <a:off x="2584450" y="3994150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____ luz</a:t>
            </a:r>
          </a:p>
        </p:txBody>
      </p:sp>
      <p:sp>
        <p:nvSpPr>
          <p:cNvPr id="30762" name="Rectangle 42"/>
          <p:cNvSpPr>
            <a:spLocks noChangeArrowheads="1"/>
          </p:cNvSpPr>
          <p:nvPr/>
        </p:nvSpPr>
        <p:spPr bwMode="auto">
          <a:xfrm>
            <a:off x="6021388" y="3448050"/>
            <a:ext cx="504825" cy="8651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63" name="Rectangle 43"/>
          <p:cNvSpPr>
            <a:spLocks noChangeArrowheads="1"/>
          </p:cNvSpPr>
          <p:nvPr/>
        </p:nvSpPr>
        <p:spPr bwMode="auto">
          <a:xfrm>
            <a:off x="4816475" y="3160713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____ caminho</a:t>
            </a:r>
          </a:p>
        </p:txBody>
      </p:sp>
      <p:sp>
        <p:nvSpPr>
          <p:cNvPr id="30764" name="Rectangle 44"/>
          <p:cNvSpPr>
            <a:spLocks noChangeArrowheads="1"/>
          </p:cNvSpPr>
          <p:nvPr/>
        </p:nvSpPr>
        <p:spPr bwMode="auto">
          <a:xfrm>
            <a:off x="4797425" y="3562350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____ baleares</a:t>
            </a:r>
          </a:p>
        </p:txBody>
      </p:sp>
      <p:sp>
        <p:nvSpPr>
          <p:cNvPr id="30765" name="Rectangle 45"/>
          <p:cNvSpPr>
            <a:spLocks noChangeArrowheads="1"/>
          </p:cNvSpPr>
          <p:nvPr/>
        </p:nvSpPr>
        <p:spPr bwMode="auto">
          <a:xfrm>
            <a:off x="4816475" y="3994150"/>
            <a:ext cx="17811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____ gás</a:t>
            </a:r>
          </a:p>
        </p:txBody>
      </p:sp>
      <p:sp>
        <p:nvSpPr>
          <p:cNvPr id="30766" name="Rectangle 46"/>
          <p:cNvSpPr>
            <a:spLocks noChangeArrowheads="1"/>
          </p:cNvSpPr>
          <p:nvPr/>
        </p:nvSpPr>
        <p:spPr bwMode="auto">
          <a:xfrm>
            <a:off x="260350" y="4989513"/>
            <a:ext cx="1512888" cy="28892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/>
              <a:t>Pessoas</a:t>
            </a:r>
          </a:p>
        </p:txBody>
      </p:sp>
      <p:sp>
        <p:nvSpPr>
          <p:cNvPr id="30767" name="Rectangle 47"/>
          <p:cNvSpPr>
            <a:spLocks noChangeArrowheads="1"/>
          </p:cNvSpPr>
          <p:nvPr/>
        </p:nvSpPr>
        <p:spPr bwMode="auto">
          <a:xfrm>
            <a:off x="1844675" y="4989513"/>
            <a:ext cx="1512888" cy="28892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/>
              <a:t>Países</a:t>
            </a:r>
          </a:p>
        </p:txBody>
      </p:sp>
      <p:sp>
        <p:nvSpPr>
          <p:cNvPr id="30768" name="Rectangle 48"/>
          <p:cNvSpPr>
            <a:spLocks noChangeArrowheads="1"/>
          </p:cNvSpPr>
          <p:nvPr/>
        </p:nvSpPr>
        <p:spPr bwMode="auto">
          <a:xfrm>
            <a:off x="3429000" y="4989513"/>
            <a:ext cx="1512888" cy="28892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/>
              <a:t>Animais</a:t>
            </a:r>
          </a:p>
        </p:txBody>
      </p:sp>
      <p:sp>
        <p:nvSpPr>
          <p:cNvPr id="30769" name="Rectangle 49"/>
          <p:cNvSpPr>
            <a:spLocks noChangeArrowheads="1"/>
          </p:cNvSpPr>
          <p:nvPr/>
        </p:nvSpPr>
        <p:spPr bwMode="auto">
          <a:xfrm>
            <a:off x="5013325" y="4989513"/>
            <a:ext cx="1512888" cy="28892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/>
              <a:t>Coisas</a:t>
            </a:r>
          </a:p>
        </p:txBody>
      </p:sp>
      <p:sp>
        <p:nvSpPr>
          <p:cNvPr id="30773" name="Rectangle 53"/>
          <p:cNvSpPr>
            <a:spLocks noChangeArrowheads="1"/>
          </p:cNvSpPr>
          <p:nvPr/>
        </p:nvSpPr>
        <p:spPr bwMode="auto">
          <a:xfrm>
            <a:off x="1844675" y="5321300"/>
            <a:ext cx="1512888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74" name="Rectangle 54"/>
          <p:cNvSpPr>
            <a:spLocks noChangeArrowheads="1"/>
          </p:cNvSpPr>
          <p:nvPr/>
        </p:nvSpPr>
        <p:spPr bwMode="auto">
          <a:xfrm>
            <a:off x="1844675" y="5680075"/>
            <a:ext cx="1512888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75" name="Rectangle 55"/>
          <p:cNvSpPr>
            <a:spLocks noChangeArrowheads="1"/>
          </p:cNvSpPr>
          <p:nvPr/>
        </p:nvSpPr>
        <p:spPr bwMode="auto">
          <a:xfrm>
            <a:off x="1844675" y="6040438"/>
            <a:ext cx="1512888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76" name="Rectangle 56"/>
          <p:cNvSpPr>
            <a:spLocks noChangeArrowheads="1"/>
          </p:cNvSpPr>
          <p:nvPr/>
        </p:nvSpPr>
        <p:spPr bwMode="auto">
          <a:xfrm>
            <a:off x="260350" y="5321300"/>
            <a:ext cx="1512888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77" name="Rectangle 57"/>
          <p:cNvSpPr>
            <a:spLocks noChangeArrowheads="1"/>
          </p:cNvSpPr>
          <p:nvPr/>
        </p:nvSpPr>
        <p:spPr bwMode="auto">
          <a:xfrm>
            <a:off x="260350" y="5680075"/>
            <a:ext cx="1512888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78" name="Rectangle 58"/>
          <p:cNvSpPr>
            <a:spLocks noChangeArrowheads="1"/>
          </p:cNvSpPr>
          <p:nvPr/>
        </p:nvSpPr>
        <p:spPr bwMode="auto">
          <a:xfrm>
            <a:off x="260350" y="6040438"/>
            <a:ext cx="1512888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79" name="Rectangle 59"/>
          <p:cNvSpPr>
            <a:spLocks noChangeArrowheads="1"/>
          </p:cNvSpPr>
          <p:nvPr/>
        </p:nvSpPr>
        <p:spPr bwMode="auto">
          <a:xfrm>
            <a:off x="3429000" y="5321300"/>
            <a:ext cx="1512888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80" name="Rectangle 60"/>
          <p:cNvSpPr>
            <a:spLocks noChangeArrowheads="1"/>
          </p:cNvSpPr>
          <p:nvPr/>
        </p:nvSpPr>
        <p:spPr bwMode="auto">
          <a:xfrm>
            <a:off x="3429000" y="5680075"/>
            <a:ext cx="1512888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81" name="Rectangle 61"/>
          <p:cNvSpPr>
            <a:spLocks noChangeArrowheads="1"/>
          </p:cNvSpPr>
          <p:nvPr/>
        </p:nvSpPr>
        <p:spPr bwMode="auto">
          <a:xfrm>
            <a:off x="3429000" y="6040438"/>
            <a:ext cx="1512888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82" name="Rectangle 62"/>
          <p:cNvSpPr>
            <a:spLocks noChangeArrowheads="1"/>
          </p:cNvSpPr>
          <p:nvPr/>
        </p:nvSpPr>
        <p:spPr bwMode="auto">
          <a:xfrm>
            <a:off x="5011738" y="5321300"/>
            <a:ext cx="1512887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83" name="Rectangle 63"/>
          <p:cNvSpPr>
            <a:spLocks noChangeArrowheads="1"/>
          </p:cNvSpPr>
          <p:nvPr/>
        </p:nvSpPr>
        <p:spPr bwMode="auto">
          <a:xfrm>
            <a:off x="5011738" y="5680075"/>
            <a:ext cx="1512887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84" name="Rectangle 64"/>
          <p:cNvSpPr>
            <a:spLocks noChangeArrowheads="1"/>
          </p:cNvSpPr>
          <p:nvPr/>
        </p:nvSpPr>
        <p:spPr bwMode="auto">
          <a:xfrm>
            <a:off x="5011738" y="6040438"/>
            <a:ext cx="1512887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85" name="Rectangle 65"/>
          <p:cNvSpPr>
            <a:spLocks noChangeArrowheads="1"/>
          </p:cNvSpPr>
          <p:nvPr/>
        </p:nvSpPr>
        <p:spPr bwMode="auto">
          <a:xfrm>
            <a:off x="-26988" y="6834188"/>
            <a:ext cx="685800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30000"/>
              </a:lnSpc>
            </a:pPr>
            <a:r>
              <a:rPr lang="pt-PT" b="1" i="1"/>
              <a:t>sapato</a:t>
            </a:r>
          </a:p>
        </p:txBody>
      </p:sp>
      <p:sp>
        <p:nvSpPr>
          <p:cNvPr id="30786" name="Line 66"/>
          <p:cNvSpPr>
            <a:spLocks noChangeShapeType="1"/>
          </p:cNvSpPr>
          <p:nvPr/>
        </p:nvSpPr>
        <p:spPr bwMode="auto">
          <a:xfrm>
            <a:off x="2492375" y="7626350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0787" name="Line 67"/>
          <p:cNvSpPr>
            <a:spLocks noChangeShapeType="1"/>
          </p:cNvSpPr>
          <p:nvPr/>
        </p:nvSpPr>
        <p:spPr bwMode="auto">
          <a:xfrm>
            <a:off x="4652963" y="7626350"/>
            <a:ext cx="1871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0788" name="Line 68"/>
          <p:cNvSpPr>
            <a:spLocks noChangeShapeType="1"/>
          </p:cNvSpPr>
          <p:nvPr/>
        </p:nvSpPr>
        <p:spPr bwMode="auto">
          <a:xfrm>
            <a:off x="260350" y="7626350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0789" name="Rectangle 69"/>
          <p:cNvSpPr>
            <a:spLocks noChangeArrowheads="1"/>
          </p:cNvSpPr>
          <p:nvPr/>
        </p:nvSpPr>
        <p:spPr bwMode="auto">
          <a:xfrm>
            <a:off x="-26988" y="7596188"/>
            <a:ext cx="685800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30000"/>
              </a:lnSpc>
            </a:pPr>
            <a:r>
              <a:rPr lang="pt-PT" b="1" i="1"/>
              <a:t>barba</a:t>
            </a:r>
          </a:p>
        </p:txBody>
      </p:sp>
      <p:sp>
        <p:nvSpPr>
          <p:cNvPr id="30790" name="Line 70"/>
          <p:cNvSpPr>
            <a:spLocks noChangeShapeType="1"/>
          </p:cNvSpPr>
          <p:nvPr/>
        </p:nvSpPr>
        <p:spPr bwMode="auto">
          <a:xfrm>
            <a:off x="2492375" y="8388350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0791" name="Line 71"/>
          <p:cNvSpPr>
            <a:spLocks noChangeShapeType="1"/>
          </p:cNvSpPr>
          <p:nvPr/>
        </p:nvSpPr>
        <p:spPr bwMode="auto">
          <a:xfrm>
            <a:off x="4652963" y="8388350"/>
            <a:ext cx="1871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0792" name="Line 72"/>
          <p:cNvSpPr>
            <a:spLocks noChangeShapeType="1"/>
          </p:cNvSpPr>
          <p:nvPr/>
        </p:nvSpPr>
        <p:spPr bwMode="auto">
          <a:xfrm>
            <a:off x="260350" y="8388350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0793" name="Rectangle 73"/>
          <p:cNvSpPr>
            <a:spLocks noChangeArrowheads="1"/>
          </p:cNvSpPr>
          <p:nvPr/>
        </p:nvSpPr>
        <p:spPr bwMode="auto">
          <a:xfrm>
            <a:off x="-26988" y="8359775"/>
            <a:ext cx="685800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30000"/>
              </a:lnSpc>
            </a:pPr>
            <a:r>
              <a:rPr lang="pt-PT" b="1" i="1"/>
              <a:t>terra</a:t>
            </a:r>
          </a:p>
        </p:txBody>
      </p:sp>
      <p:sp>
        <p:nvSpPr>
          <p:cNvPr id="30794" name="Line 74"/>
          <p:cNvSpPr>
            <a:spLocks noChangeShapeType="1"/>
          </p:cNvSpPr>
          <p:nvPr/>
        </p:nvSpPr>
        <p:spPr bwMode="auto">
          <a:xfrm>
            <a:off x="2492375" y="9109075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0795" name="Line 75"/>
          <p:cNvSpPr>
            <a:spLocks noChangeShapeType="1"/>
          </p:cNvSpPr>
          <p:nvPr/>
        </p:nvSpPr>
        <p:spPr bwMode="auto">
          <a:xfrm>
            <a:off x="4652963" y="9109075"/>
            <a:ext cx="1871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0796" name="Line 76"/>
          <p:cNvSpPr>
            <a:spLocks noChangeShapeType="1"/>
          </p:cNvSpPr>
          <p:nvPr/>
        </p:nvSpPr>
        <p:spPr bwMode="auto">
          <a:xfrm>
            <a:off x="260350" y="9109075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2565400" y="1403350"/>
            <a:ext cx="23034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Divisão silábica</a:t>
            </a: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4941888" y="1403350"/>
            <a:ext cx="1800225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Número de sílabas</a:t>
            </a: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188913" y="1763713"/>
            <a:ext cx="23034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caravelas</a:t>
            </a: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188913" y="2051050"/>
            <a:ext cx="23034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Guiné</a:t>
            </a: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188913" y="2339975"/>
            <a:ext cx="23034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descobrimentos</a:t>
            </a: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188913" y="2627313"/>
            <a:ext cx="23034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invencível</a:t>
            </a: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188913" y="2914650"/>
            <a:ext cx="23034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matilha</a:t>
            </a:r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188913" y="3201988"/>
            <a:ext cx="23034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Inglaterra</a:t>
            </a:r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2565400" y="1763713"/>
            <a:ext cx="23034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4941888" y="17637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2565400" y="2051050"/>
            <a:ext cx="23034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4941888" y="20510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121" name="Rectangle 25"/>
          <p:cNvSpPr>
            <a:spLocks noChangeArrowheads="1"/>
          </p:cNvSpPr>
          <p:nvPr/>
        </p:nvSpPr>
        <p:spPr bwMode="auto">
          <a:xfrm>
            <a:off x="2565400" y="2339975"/>
            <a:ext cx="23034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122" name="Rectangle 26"/>
          <p:cNvSpPr>
            <a:spLocks noChangeArrowheads="1"/>
          </p:cNvSpPr>
          <p:nvPr/>
        </p:nvSpPr>
        <p:spPr bwMode="auto">
          <a:xfrm>
            <a:off x="4941888" y="233997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124" name="Rectangle 28"/>
          <p:cNvSpPr>
            <a:spLocks noChangeArrowheads="1"/>
          </p:cNvSpPr>
          <p:nvPr/>
        </p:nvSpPr>
        <p:spPr bwMode="auto">
          <a:xfrm>
            <a:off x="2565400" y="2627313"/>
            <a:ext cx="23034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125" name="Rectangle 29"/>
          <p:cNvSpPr>
            <a:spLocks noChangeArrowheads="1"/>
          </p:cNvSpPr>
          <p:nvPr/>
        </p:nvSpPr>
        <p:spPr bwMode="auto">
          <a:xfrm>
            <a:off x="4941888" y="26273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127" name="Rectangle 31"/>
          <p:cNvSpPr>
            <a:spLocks noChangeArrowheads="1"/>
          </p:cNvSpPr>
          <p:nvPr/>
        </p:nvSpPr>
        <p:spPr bwMode="auto">
          <a:xfrm>
            <a:off x="2565400" y="2914650"/>
            <a:ext cx="23034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128" name="Rectangle 32"/>
          <p:cNvSpPr>
            <a:spLocks noChangeArrowheads="1"/>
          </p:cNvSpPr>
          <p:nvPr/>
        </p:nvSpPr>
        <p:spPr bwMode="auto">
          <a:xfrm>
            <a:off x="4941888" y="29146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130" name="Rectangle 34"/>
          <p:cNvSpPr>
            <a:spLocks noChangeArrowheads="1"/>
          </p:cNvSpPr>
          <p:nvPr/>
        </p:nvSpPr>
        <p:spPr bwMode="auto">
          <a:xfrm>
            <a:off x="2565400" y="3201988"/>
            <a:ext cx="23034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131" name="Rectangle 35"/>
          <p:cNvSpPr>
            <a:spLocks noChangeArrowheads="1"/>
          </p:cNvSpPr>
          <p:nvPr/>
        </p:nvSpPr>
        <p:spPr bwMode="auto">
          <a:xfrm>
            <a:off x="4941888" y="320198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132" name="Rectangle 36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Completa o quadro.</a:t>
            </a:r>
            <a:endParaRPr lang="pt-PT" sz="1400" b="1"/>
          </a:p>
        </p:txBody>
      </p:sp>
      <p:sp>
        <p:nvSpPr>
          <p:cNvPr id="4133" name="Rectangle 37"/>
          <p:cNvSpPr>
            <a:spLocks noChangeArrowheads="1"/>
          </p:cNvSpPr>
          <p:nvPr/>
        </p:nvSpPr>
        <p:spPr bwMode="auto">
          <a:xfrm>
            <a:off x="44450" y="34194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Lê a frase : </a:t>
            </a:r>
            <a:r>
              <a:rPr lang="pt-PT" sz="1400" b="1" i="1"/>
              <a:t>“Os valentes navegadores descobriram novas terras.”</a:t>
            </a:r>
          </a:p>
        </p:txBody>
      </p:sp>
      <p:sp>
        <p:nvSpPr>
          <p:cNvPr id="4134" name="Rectangle 38"/>
          <p:cNvSpPr>
            <a:spLocks noChangeArrowheads="1"/>
          </p:cNvSpPr>
          <p:nvPr/>
        </p:nvSpPr>
        <p:spPr bwMode="auto">
          <a:xfrm>
            <a:off x="352425" y="36782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2.1 – Indica :</a:t>
            </a:r>
            <a:endParaRPr lang="pt-PT" sz="1400" b="1" i="1"/>
          </a:p>
        </p:txBody>
      </p:sp>
      <p:sp>
        <p:nvSpPr>
          <p:cNvPr id="4135" name="Rectangle 39"/>
          <p:cNvSpPr>
            <a:spLocks noChangeArrowheads="1"/>
          </p:cNvSpPr>
          <p:nvPr/>
        </p:nvSpPr>
        <p:spPr bwMode="auto">
          <a:xfrm>
            <a:off x="333375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GN : _______________________</a:t>
            </a:r>
            <a:endParaRPr lang="pt-PT" sz="1400" b="1" i="1"/>
          </a:p>
        </p:txBody>
      </p:sp>
      <p:sp>
        <p:nvSpPr>
          <p:cNvPr id="4136" name="Rectangle 40"/>
          <p:cNvSpPr>
            <a:spLocks noChangeArrowheads="1"/>
          </p:cNvSpPr>
          <p:nvPr/>
        </p:nvSpPr>
        <p:spPr bwMode="auto">
          <a:xfrm>
            <a:off x="333375" y="43259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GV : _______________________</a:t>
            </a:r>
            <a:endParaRPr lang="pt-PT" sz="1400" b="1" i="1"/>
          </a:p>
        </p:txBody>
      </p:sp>
      <p:sp>
        <p:nvSpPr>
          <p:cNvPr id="4137" name="Rectangle 41"/>
          <p:cNvSpPr>
            <a:spLocks noChangeArrowheads="1"/>
          </p:cNvSpPr>
          <p:nvPr/>
        </p:nvSpPr>
        <p:spPr bwMode="auto">
          <a:xfrm>
            <a:off x="3213100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Nome principal : ____________________</a:t>
            </a:r>
            <a:endParaRPr lang="pt-PT" sz="1400" b="1" i="1"/>
          </a:p>
        </p:txBody>
      </p:sp>
      <p:sp>
        <p:nvSpPr>
          <p:cNvPr id="4138" name="Rectangle 42"/>
          <p:cNvSpPr>
            <a:spLocks noChangeArrowheads="1"/>
          </p:cNvSpPr>
          <p:nvPr/>
        </p:nvSpPr>
        <p:spPr bwMode="auto">
          <a:xfrm>
            <a:off x="3213100" y="43259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Verbo : ____________________________</a:t>
            </a:r>
            <a:endParaRPr lang="pt-PT" sz="1400" b="1" i="1"/>
          </a:p>
        </p:txBody>
      </p:sp>
      <p:sp>
        <p:nvSpPr>
          <p:cNvPr id="4139" name="Rectangle 43"/>
          <p:cNvSpPr>
            <a:spLocks noChangeArrowheads="1"/>
          </p:cNvSpPr>
          <p:nvPr/>
        </p:nvSpPr>
        <p:spPr bwMode="auto">
          <a:xfrm>
            <a:off x="333375" y="46434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2.2 – Escreve a frase na forma exclamativa.</a:t>
            </a:r>
            <a:endParaRPr lang="pt-PT" sz="1400" b="1" i="1"/>
          </a:p>
        </p:txBody>
      </p:sp>
      <p:sp>
        <p:nvSpPr>
          <p:cNvPr id="4140" name="Rectangle 44"/>
          <p:cNvSpPr>
            <a:spLocks noChangeArrowheads="1"/>
          </p:cNvSpPr>
          <p:nvPr/>
        </p:nvSpPr>
        <p:spPr bwMode="auto">
          <a:xfrm>
            <a:off x="333375" y="53340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2.3 – Escreve-a de novo, mas no feminino singular.</a:t>
            </a:r>
            <a:endParaRPr lang="pt-PT" sz="1400" b="1" i="1"/>
          </a:p>
        </p:txBody>
      </p:sp>
      <p:sp>
        <p:nvSpPr>
          <p:cNvPr id="4141" name="Line 45"/>
          <p:cNvSpPr>
            <a:spLocks noChangeShapeType="1"/>
          </p:cNvSpPr>
          <p:nvPr/>
        </p:nvSpPr>
        <p:spPr bwMode="auto">
          <a:xfrm>
            <a:off x="908050" y="5364163"/>
            <a:ext cx="5834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142" name="Line 46"/>
          <p:cNvSpPr>
            <a:spLocks noChangeShapeType="1"/>
          </p:cNvSpPr>
          <p:nvPr/>
        </p:nvSpPr>
        <p:spPr bwMode="auto">
          <a:xfrm>
            <a:off x="908050" y="6011863"/>
            <a:ext cx="5834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143" name="Rectangle 47"/>
          <p:cNvSpPr>
            <a:spLocks noChangeArrowheads="1"/>
          </p:cNvSpPr>
          <p:nvPr/>
        </p:nvSpPr>
        <p:spPr bwMode="auto">
          <a:xfrm>
            <a:off x="44450" y="60118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Sublinha a vermelho os nomes e a azul os verbos.</a:t>
            </a:r>
            <a:endParaRPr lang="pt-PT" sz="1400" b="1" i="1"/>
          </a:p>
        </p:txBody>
      </p:sp>
      <p:sp>
        <p:nvSpPr>
          <p:cNvPr id="4144" name="Rectangle 48"/>
          <p:cNvSpPr>
            <a:spLocks noChangeArrowheads="1"/>
          </p:cNvSpPr>
          <p:nvPr/>
        </p:nvSpPr>
        <p:spPr bwMode="auto">
          <a:xfrm>
            <a:off x="188913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navegar</a:t>
            </a:r>
          </a:p>
        </p:txBody>
      </p:sp>
      <p:sp>
        <p:nvSpPr>
          <p:cNvPr id="4145" name="Rectangle 49"/>
          <p:cNvSpPr>
            <a:spLocks noChangeArrowheads="1"/>
          </p:cNvSpPr>
          <p:nvPr/>
        </p:nvSpPr>
        <p:spPr bwMode="auto">
          <a:xfrm>
            <a:off x="1628775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caravela</a:t>
            </a:r>
          </a:p>
        </p:txBody>
      </p:sp>
      <p:sp>
        <p:nvSpPr>
          <p:cNvPr id="4146" name="Rectangle 50"/>
          <p:cNvSpPr>
            <a:spLocks noChangeArrowheads="1"/>
          </p:cNvSpPr>
          <p:nvPr/>
        </p:nvSpPr>
        <p:spPr bwMode="auto">
          <a:xfrm>
            <a:off x="3860800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descobriram</a:t>
            </a:r>
          </a:p>
        </p:txBody>
      </p:sp>
      <p:sp>
        <p:nvSpPr>
          <p:cNvPr id="4147" name="Rectangle 51"/>
          <p:cNvSpPr>
            <a:spLocks noChangeArrowheads="1"/>
          </p:cNvSpPr>
          <p:nvPr/>
        </p:nvSpPr>
        <p:spPr bwMode="auto">
          <a:xfrm>
            <a:off x="5805488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barco</a:t>
            </a:r>
          </a:p>
        </p:txBody>
      </p:sp>
      <p:sp>
        <p:nvSpPr>
          <p:cNvPr id="4148" name="Rectangle 52"/>
          <p:cNvSpPr>
            <a:spLocks noChangeArrowheads="1"/>
          </p:cNvSpPr>
          <p:nvPr/>
        </p:nvSpPr>
        <p:spPr bwMode="auto">
          <a:xfrm>
            <a:off x="620713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velas</a:t>
            </a:r>
          </a:p>
        </p:txBody>
      </p:sp>
      <p:sp>
        <p:nvSpPr>
          <p:cNvPr id="4149" name="Rectangle 53"/>
          <p:cNvSpPr>
            <a:spLocks noChangeArrowheads="1"/>
          </p:cNvSpPr>
          <p:nvPr/>
        </p:nvSpPr>
        <p:spPr bwMode="auto">
          <a:xfrm>
            <a:off x="2852738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transportaram</a:t>
            </a:r>
          </a:p>
        </p:txBody>
      </p:sp>
      <p:sp>
        <p:nvSpPr>
          <p:cNvPr id="4150" name="Rectangle 54"/>
          <p:cNvSpPr>
            <a:spLocks noChangeArrowheads="1"/>
          </p:cNvSpPr>
          <p:nvPr/>
        </p:nvSpPr>
        <p:spPr bwMode="auto">
          <a:xfrm>
            <a:off x="5011738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construir</a:t>
            </a:r>
          </a:p>
        </p:txBody>
      </p:sp>
      <p:sp>
        <p:nvSpPr>
          <p:cNvPr id="4152" name="Rectangle 56"/>
          <p:cNvSpPr>
            <a:spLocks noChangeArrowheads="1"/>
          </p:cNvSpPr>
          <p:nvPr/>
        </p:nvSpPr>
        <p:spPr bwMode="auto">
          <a:xfrm>
            <a:off x="44450" y="76390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4 – Completa com o verbo </a:t>
            </a:r>
            <a:r>
              <a:rPr lang="pt-PT" sz="1400" u="sng"/>
              <a:t>navegar</a:t>
            </a:r>
            <a:r>
              <a:rPr lang="pt-PT" sz="1400"/>
              <a:t> nos tempos pedidos.</a:t>
            </a:r>
            <a:endParaRPr lang="pt-PT" sz="1400" b="1" i="1"/>
          </a:p>
        </p:txBody>
      </p:sp>
      <p:sp>
        <p:nvSpPr>
          <p:cNvPr id="4153" name="Rectangle 57"/>
          <p:cNvSpPr>
            <a:spLocks noChangeArrowheads="1"/>
          </p:cNvSpPr>
          <p:nvPr/>
        </p:nvSpPr>
        <p:spPr bwMode="auto">
          <a:xfrm>
            <a:off x="352425" y="83597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</a:pPr>
            <a:r>
              <a:rPr lang="pt-PT" sz="1400"/>
              <a:t>Os portugueses __________________ pelos Oceanos. (presente)</a:t>
            </a:r>
          </a:p>
          <a:p>
            <a:pPr>
              <a:lnSpc>
                <a:spcPct val="150000"/>
              </a:lnSpc>
            </a:pPr>
            <a:r>
              <a:rPr lang="pt-PT" sz="1400"/>
              <a:t>Os descobridores _________________ por mares desconhecidos. (passado)</a:t>
            </a:r>
          </a:p>
          <a:p>
            <a:pPr>
              <a:lnSpc>
                <a:spcPct val="150000"/>
              </a:lnSpc>
            </a:pPr>
            <a:r>
              <a:rPr lang="pt-PT" sz="1400"/>
              <a:t>Quantos mais marinheiros _____________ por esses mares ? (futuro)</a:t>
            </a:r>
            <a:endParaRPr lang="pt-PT" sz="1400" b="1" i="1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1628775" y="1403350"/>
            <a:ext cx="16557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3357563" y="1403350"/>
            <a:ext cx="165576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VERBO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5086350" y="1403350"/>
            <a:ext cx="16557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ADJECTIVO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88913" y="17637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COMER</a:t>
            </a: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88913" y="20510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CIDADE</a:t>
            </a:r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88913" y="23399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BONITO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188913" y="26273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CASACO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88913" y="29146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MARIA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88913" y="320198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PARTIR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1628775" y="17637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3357563" y="17637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5086350" y="17637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628775" y="20510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357563" y="20510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5086350" y="20510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1628775" y="23399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3357563" y="23399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5086350" y="23399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1628775" y="26273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3357563" y="26273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5086350" y="26273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1628775" y="29146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75" name="Rectangle 31"/>
          <p:cNvSpPr>
            <a:spLocks noChangeArrowheads="1"/>
          </p:cNvSpPr>
          <p:nvPr/>
        </p:nvSpPr>
        <p:spPr bwMode="auto">
          <a:xfrm>
            <a:off x="3357563" y="29146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76" name="Rectangle 32"/>
          <p:cNvSpPr>
            <a:spLocks noChangeArrowheads="1"/>
          </p:cNvSpPr>
          <p:nvPr/>
        </p:nvSpPr>
        <p:spPr bwMode="auto">
          <a:xfrm>
            <a:off x="5086350" y="29146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77" name="Rectangle 33"/>
          <p:cNvSpPr>
            <a:spLocks noChangeArrowheads="1"/>
          </p:cNvSpPr>
          <p:nvPr/>
        </p:nvSpPr>
        <p:spPr bwMode="auto">
          <a:xfrm>
            <a:off x="1628775" y="32019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78" name="Rectangle 34"/>
          <p:cNvSpPr>
            <a:spLocks noChangeArrowheads="1"/>
          </p:cNvSpPr>
          <p:nvPr/>
        </p:nvSpPr>
        <p:spPr bwMode="auto">
          <a:xfrm>
            <a:off x="3357563" y="32019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79" name="Rectangle 35"/>
          <p:cNvSpPr>
            <a:spLocks noChangeArrowheads="1"/>
          </p:cNvSpPr>
          <p:nvPr/>
        </p:nvSpPr>
        <p:spPr bwMode="auto">
          <a:xfrm>
            <a:off x="5086350" y="32019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780" name="Rectangle 36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Preenche com </a:t>
            </a:r>
            <a:r>
              <a:rPr lang="pt-PT" sz="1400" b="1"/>
              <a:t>X</a:t>
            </a:r>
            <a:r>
              <a:rPr lang="pt-PT" sz="1400"/>
              <a:t> no local certo.</a:t>
            </a:r>
            <a:endParaRPr lang="pt-PT" sz="1400" b="1"/>
          </a:p>
        </p:txBody>
      </p:sp>
      <p:sp>
        <p:nvSpPr>
          <p:cNvPr id="31781" name="Rectangle 37"/>
          <p:cNvSpPr>
            <a:spLocks noChangeArrowheads="1"/>
          </p:cNvSpPr>
          <p:nvPr/>
        </p:nvSpPr>
        <p:spPr bwMode="auto">
          <a:xfrm>
            <a:off x="44450" y="34925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Escreve os verbos nos tempos indicados na tabela.</a:t>
            </a:r>
            <a:endParaRPr lang="pt-PT" sz="1400" b="1"/>
          </a:p>
        </p:txBody>
      </p:sp>
      <p:sp>
        <p:nvSpPr>
          <p:cNvPr id="31782" name="Rectangle 38"/>
          <p:cNvSpPr>
            <a:spLocks noChangeArrowheads="1"/>
          </p:cNvSpPr>
          <p:nvPr/>
        </p:nvSpPr>
        <p:spPr bwMode="auto">
          <a:xfrm>
            <a:off x="1628775" y="3998913"/>
            <a:ext cx="1655763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PASSADO</a:t>
            </a:r>
          </a:p>
        </p:txBody>
      </p:sp>
      <p:sp>
        <p:nvSpPr>
          <p:cNvPr id="31783" name="Rectangle 39"/>
          <p:cNvSpPr>
            <a:spLocks noChangeArrowheads="1"/>
          </p:cNvSpPr>
          <p:nvPr/>
        </p:nvSpPr>
        <p:spPr bwMode="auto">
          <a:xfrm>
            <a:off x="3357563" y="3998913"/>
            <a:ext cx="1655762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PRESENTE</a:t>
            </a:r>
          </a:p>
        </p:txBody>
      </p:sp>
      <p:sp>
        <p:nvSpPr>
          <p:cNvPr id="31784" name="Rectangle 40"/>
          <p:cNvSpPr>
            <a:spLocks noChangeArrowheads="1"/>
          </p:cNvSpPr>
          <p:nvPr/>
        </p:nvSpPr>
        <p:spPr bwMode="auto">
          <a:xfrm>
            <a:off x="5086350" y="3998913"/>
            <a:ext cx="1655763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FUTURO</a:t>
            </a:r>
          </a:p>
        </p:txBody>
      </p:sp>
      <p:sp>
        <p:nvSpPr>
          <p:cNvPr id="31785" name="Rectangle 41"/>
          <p:cNvSpPr>
            <a:spLocks noChangeArrowheads="1"/>
          </p:cNvSpPr>
          <p:nvPr/>
        </p:nvSpPr>
        <p:spPr bwMode="auto">
          <a:xfrm>
            <a:off x="188913" y="43592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ANDAR</a:t>
            </a:r>
          </a:p>
        </p:txBody>
      </p:sp>
      <p:sp>
        <p:nvSpPr>
          <p:cNvPr id="31786" name="Rectangle 42"/>
          <p:cNvSpPr>
            <a:spLocks noChangeArrowheads="1"/>
          </p:cNvSpPr>
          <p:nvPr/>
        </p:nvSpPr>
        <p:spPr bwMode="auto">
          <a:xfrm>
            <a:off x="188913" y="46466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SONHAR</a:t>
            </a:r>
          </a:p>
        </p:txBody>
      </p:sp>
      <p:sp>
        <p:nvSpPr>
          <p:cNvPr id="31787" name="Rectangle 43"/>
          <p:cNvSpPr>
            <a:spLocks noChangeArrowheads="1"/>
          </p:cNvSpPr>
          <p:nvPr/>
        </p:nvSpPr>
        <p:spPr bwMode="auto">
          <a:xfrm>
            <a:off x="188913" y="493553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SALTAR</a:t>
            </a:r>
          </a:p>
        </p:txBody>
      </p:sp>
      <p:sp>
        <p:nvSpPr>
          <p:cNvPr id="31788" name="Rectangle 44"/>
          <p:cNvSpPr>
            <a:spLocks noChangeArrowheads="1"/>
          </p:cNvSpPr>
          <p:nvPr/>
        </p:nvSpPr>
        <p:spPr bwMode="auto">
          <a:xfrm>
            <a:off x="188913" y="52228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COZINHAR</a:t>
            </a:r>
          </a:p>
        </p:txBody>
      </p:sp>
      <p:sp>
        <p:nvSpPr>
          <p:cNvPr id="31789" name="Rectangle 45"/>
          <p:cNvSpPr>
            <a:spLocks noChangeArrowheads="1"/>
          </p:cNvSpPr>
          <p:nvPr/>
        </p:nvSpPr>
        <p:spPr bwMode="auto">
          <a:xfrm>
            <a:off x="188913" y="55102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DANÇAR</a:t>
            </a:r>
          </a:p>
        </p:txBody>
      </p:sp>
      <p:sp>
        <p:nvSpPr>
          <p:cNvPr id="31790" name="Rectangle 46"/>
          <p:cNvSpPr>
            <a:spLocks noChangeArrowheads="1"/>
          </p:cNvSpPr>
          <p:nvPr/>
        </p:nvSpPr>
        <p:spPr bwMode="auto">
          <a:xfrm>
            <a:off x="188913" y="57975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GOZAR</a:t>
            </a:r>
          </a:p>
        </p:txBody>
      </p:sp>
      <p:sp>
        <p:nvSpPr>
          <p:cNvPr id="31791" name="Rectangle 47"/>
          <p:cNvSpPr>
            <a:spLocks noChangeArrowheads="1"/>
          </p:cNvSpPr>
          <p:nvPr/>
        </p:nvSpPr>
        <p:spPr bwMode="auto">
          <a:xfrm>
            <a:off x="1628775" y="43592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Eu</a:t>
            </a:r>
          </a:p>
        </p:txBody>
      </p:sp>
      <p:sp>
        <p:nvSpPr>
          <p:cNvPr id="31792" name="Rectangle 48"/>
          <p:cNvSpPr>
            <a:spLocks noChangeArrowheads="1"/>
          </p:cNvSpPr>
          <p:nvPr/>
        </p:nvSpPr>
        <p:spPr bwMode="auto">
          <a:xfrm>
            <a:off x="3357563" y="43592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Eles</a:t>
            </a:r>
          </a:p>
        </p:txBody>
      </p:sp>
      <p:sp>
        <p:nvSpPr>
          <p:cNvPr id="31793" name="Rectangle 49"/>
          <p:cNvSpPr>
            <a:spLocks noChangeArrowheads="1"/>
          </p:cNvSpPr>
          <p:nvPr/>
        </p:nvSpPr>
        <p:spPr bwMode="auto">
          <a:xfrm>
            <a:off x="5086350" y="43592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Ela</a:t>
            </a:r>
          </a:p>
        </p:txBody>
      </p:sp>
      <p:sp>
        <p:nvSpPr>
          <p:cNvPr id="31794" name="Rectangle 50"/>
          <p:cNvSpPr>
            <a:spLocks noChangeArrowheads="1"/>
          </p:cNvSpPr>
          <p:nvPr/>
        </p:nvSpPr>
        <p:spPr bwMode="auto">
          <a:xfrm>
            <a:off x="1628775" y="46466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</a:t>
            </a:r>
          </a:p>
        </p:txBody>
      </p:sp>
      <p:sp>
        <p:nvSpPr>
          <p:cNvPr id="31795" name="Rectangle 51"/>
          <p:cNvSpPr>
            <a:spLocks noChangeArrowheads="1"/>
          </p:cNvSpPr>
          <p:nvPr/>
        </p:nvSpPr>
        <p:spPr bwMode="auto">
          <a:xfrm>
            <a:off x="3357563" y="46466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Tu</a:t>
            </a:r>
          </a:p>
        </p:txBody>
      </p:sp>
      <p:sp>
        <p:nvSpPr>
          <p:cNvPr id="31796" name="Rectangle 52"/>
          <p:cNvSpPr>
            <a:spLocks noChangeArrowheads="1"/>
          </p:cNvSpPr>
          <p:nvPr/>
        </p:nvSpPr>
        <p:spPr bwMode="auto">
          <a:xfrm>
            <a:off x="5086350" y="46466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Nós</a:t>
            </a:r>
          </a:p>
        </p:txBody>
      </p:sp>
      <p:sp>
        <p:nvSpPr>
          <p:cNvPr id="31797" name="Rectangle 53"/>
          <p:cNvSpPr>
            <a:spLocks noChangeArrowheads="1"/>
          </p:cNvSpPr>
          <p:nvPr/>
        </p:nvSpPr>
        <p:spPr bwMode="auto">
          <a:xfrm>
            <a:off x="1628775" y="49355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Nós</a:t>
            </a:r>
          </a:p>
        </p:txBody>
      </p:sp>
      <p:sp>
        <p:nvSpPr>
          <p:cNvPr id="31798" name="Rectangle 54"/>
          <p:cNvSpPr>
            <a:spLocks noChangeArrowheads="1"/>
          </p:cNvSpPr>
          <p:nvPr/>
        </p:nvSpPr>
        <p:spPr bwMode="auto">
          <a:xfrm>
            <a:off x="3357563" y="49355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</a:t>
            </a:r>
          </a:p>
        </p:txBody>
      </p:sp>
      <p:sp>
        <p:nvSpPr>
          <p:cNvPr id="31799" name="Rectangle 55"/>
          <p:cNvSpPr>
            <a:spLocks noChangeArrowheads="1"/>
          </p:cNvSpPr>
          <p:nvPr/>
        </p:nvSpPr>
        <p:spPr bwMode="auto">
          <a:xfrm>
            <a:off x="5086350" y="49355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</a:t>
            </a:r>
          </a:p>
        </p:txBody>
      </p:sp>
      <p:sp>
        <p:nvSpPr>
          <p:cNvPr id="31800" name="Rectangle 56"/>
          <p:cNvSpPr>
            <a:spLocks noChangeArrowheads="1"/>
          </p:cNvSpPr>
          <p:nvPr/>
        </p:nvSpPr>
        <p:spPr bwMode="auto">
          <a:xfrm>
            <a:off x="1628775" y="52228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Elas</a:t>
            </a:r>
          </a:p>
        </p:txBody>
      </p:sp>
      <p:sp>
        <p:nvSpPr>
          <p:cNvPr id="31801" name="Rectangle 57"/>
          <p:cNvSpPr>
            <a:spLocks noChangeArrowheads="1"/>
          </p:cNvSpPr>
          <p:nvPr/>
        </p:nvSpPr>
        <p:spPr bwMode="auto">
          <a:xfrm>
            <a:off x="3357563" y="52228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Eu</a:t>
            </a:r>
          </a:p>
        </p:txBody>
      </p:sp>
      <p:sp>
        <p:nvSpPr>
          <p:cNvPr id="31802" name="Rectangle 58"/>
          <p:cNvSpPr>
            <a:spLocks noChangeArrowheads="1"/>
          </p:cNvSpPr>
          <p:nvPr/>
        </p:nvSpPr>
        <p:spPr bwMode="auto">
          <a:xfrm>
            <a:off x="5086350" y="52228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Tu</a:t>
            </a:r>
          </a:p>
        </p:txBody>
      </p:sp>
      <p:sp>
        <p:nvSpPr>
          <p:cNvPr id="31803" name="Rectangle 59"/>
          <p:cNvSpPr>
            <a:spLocks noChangeArrowheads="1"/>
          </p:cNvSpPr>
          <p:nvPr/>
        </p:nvSpPr>
        <p:spPr bwMode="auto">
          <a:xfrm>
            <a:off x="1628775" y="55102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Tu</a:t>
            </a:r>
          </a:p>
        </p:txBody>
      </p:sp>
      <p:sp>
        <p:nvSpPr>
          <p:cNvPr id="31804" name="Rectangle 60"/>
          <p:cNvSpPr>
            <a:spLocks noChangeArrowheads="1"/>
          </p:cNvSpPr>
          <p:nvPr/>
        </p:nvSpPr>
        <p:spPr bwMode="auto">
          <a:xfrm>
            <a:off x="3357563" y="55102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Nós</a:t>
            </a:r>
          </a:p>
        </p:txBody>
      </p:sp>
      <p:sp>
        <p:nvSpPr>
          <p:cNvPr id="31805" name="Rectangle 61"/>
          <p:cNvSpPr>
            <a:spLocks noChangeArrowheads="1"/>
          </p:cNvSpPr>
          <p:nvPr/>
        </p:nvSpPr>
        <p:spPr bwMode="auto">
          <a:xfrm>
            <a:off x="5086350" y="55102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Eles</a:t>
            </a:r>
          </a:p>
        </p:txBody>
      </p:sp>
      <p:sp>
        <p:nvSpPr>
          <p:cNvPr id="31806" name="Rectangle 62"/>
          <p:cNvSpPr>
            <a:spLocks noChangeArrowheads="1"/>
          </p:cNvSpPr>
          <p:nvPr/>
        </p:nvSpPr>
        <p:spPr bwMode="auto">
          <a:xfrm>
            <a:off x="1628775" y="57975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Ela</a:t>
            </a:r>
          </a:p>
        </p:txBody>
      </p:sp>
      <p:sp>
        <p:nvSpPr>
          <p:cNvPr id="31807" name="Rectangle 63"/>
          <p:cNvSpPr>
            <a:spLocks noChangeArrowheads="1"/>
          </p:cNvSpPr>
          <p:nvPr/>
        </p:nvSpPr>
        <p:spPr bwMode="auto">
          <a:xfrm>
            <a:off x="3357563" y="57975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Eles</a:t>
            </a:r>
          </a:p>
        </p:txBody>
      </p:sp>
      <p:sp>
        <p:nvSpPr>
          <p:cNvPr id="31808" name="Rectangle 64"/>
          <p:cNvSpPr>
            <a:spLocks noChangeArrowheads="1"/>
          </p:cNvSpPr>
          <p:nvPr/>
        </p:nvSpPr>
        <p:spPr bwMode="auto">
          <a:xfrm>
            <a:off x="5086350" y="57975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Eu</a:t>
            </a:r>
          </a:p>
        </p:txBody>
      </p:sp>
      <p:sp>
        <p:nvSpPr>
          <p:cNvPr id="31809" name="Rectangle 65"/>
          <p:cNvSpPr>
            <a:spLocks noChangeArrowheads="1"/>
          </p:cNvSpPr>
          <p:nvPr/>
        </p:nvSpPr>
        <p:spPr bwMode="auto">
          <a:xfrm>
            <a:off x="44450" y="60848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Assinala com uma </a:t>
            </a:r>
            <a:r>
              <a:rPr lang="pt-PT" sz="1400" b="1"/>
              <a:t>X</a:t>
            </a:r>
            <a:r>
              <a:rPr lang="pt-PT" sz="1400"/>
              <a:t> no local certo.</a:t>
            </a:r>
            <a:endParaRPr lang="pt-PT" sz="1400" b="1"/>
          </a:p>
        </p:txBody>
      </p:sp>
      <p:sp>
        <p:nvSpPr>
          <p:cNvPr id="31810" name="Rectangle 66"/>
          <p:cNvSpPr>
            <a:spLocks noChangeArrowheads="1"/>
          </p:cNvSpPr>
          <p:nvPr/>
        </p:nvSpPr>
        <p:spPr bwMode="auto">
          <a:xfrm>
            <a:off x="188913" y="6662738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NOMES</a:t>
            </a:r>
          </a:p>
        </p:txBody>
      </p:sp>
      <p:sp>
        <p:nvSpPr>
          <p:cNvPr id="31811" name="Rectangle 67"/>
          <p:cNvSpPr>
            <a:spLocks noChangeArrowheads="1"/>
          </p:cNvSpPr>
          <p:nvPr/>
        </p:nvSpPr>
        <p:spPr bwMode="auto">
          <a:xfrm>
            <a:off x="188913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António</a:t>
            </a:r>
          </a:p>
        </p:txBody>
      </p:sp>
      <p:sp>
        <p:nvSpPr>
          <p:cNvPr id="31812" name="Rectangle 68"/>
          <p:cNvSpPr>
            <a:spLocks noChangeArrowheads="1"/>
          </p:cNvSpPr>
          <p:nvPr/>
        </p:nvSpPr>
        <p:spPr bwMode="auto">
          <a:xfrm>
            <a:off x="188913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flores</a:t>
            </a:r>
          </a:p>
        </p:txBody>
      </p:sp>
      <p:sp>
        <p:nvSpPr>
          <p:cNvPr id="31813" name="Rectangle 69"/>
          <p:cNvSpPr>
            <a:spLocks noChangeArrowheads="1"/>
          </p:cNvSpPr>
          <p:nvPr/>
        </p:nvSpPr>
        <p:spPr bwMode="auto">
          <a:xfrm>
            <a:off x="188913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rio</a:t>
            </a:r>
          </a:p>
        </p:txBody>
      </p:sp>
      <p:sp>
        <p:nvSpPr>
          <p:cNvPr id="31814" name="Rectangle 70"/>
          <p:cNvSpPr>
            <a:spLocks noChangeArrowheads="1"/>
          </p:cNvSpPr>
          <p:nvPr/>
        </p:nvSpPr>
        <p:spPr bwMode="auto">
          <a:xfrm>
            <a:off x="188913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cadernos</a:t>
            </a:r>
          </a:p>
        </p:txBody>
      </p:sp>
      <p:sp>
        <p:nvSpPr>
          <p:cNvPr id="31815" name="Rectangle 71"/>
          <p:cNvSpPr>
            <a:spLocks noChangeArrowheads="1"/>
          </p:cNvSpPr>
          <p:nvPr/>
        </p:nvSpPr>
        <p:spPr bwMode="auto">
          <a:xfrm>
            <a:off x="188913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Junho</a:t>
            </a:r>
          </a:p>
        </p:txBody>
      </p:sp>
      <p:sp>
        <p:nvSpPr>
          <p:cNvPr id="31816" name="Rectangle 72"/>
          <p:cNvSpPr>
            <a:spLocks noChangeArrowheads="1"/>
          </p:cNvSpPr>
          <p:nvPr/>
        </p:nvSpPr>
        <p:spPr bwMode="auto">
          <a:xfrm>
            <a:off x="188913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armário</a:t>
            </a:r>
          </a:p>
        </p:txBody>
      </p:sp>
      <p:sp>
        <p:nvSpPr>
          <p:cNvPr id="31817" name="Rectangle 73"/>
          <p:cNvSpPr>
            <a:spLocks noChangeArrowheads="1"/>
          </p:cNvSpPr>
          <p:nvPr/>
        </p:nvSpPr>
        <p:spPr bwMode="auto">
          <a:xfrm>
            <a:off x="1125538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18" name="Rectangle 74"/>
          <p:cNvSpPr>
            <a:spLocks noChangeArrowheads="1"/>
          </p:cNvSpPr>
          <p:nvPr/>
        </p:nvSpPr>
        <p:spPr bwMode="auto">
          <a:xfrm>
            <a:off x="1125538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19" name="Rectangle 75"/>
          <p:cNvSpPr>
            <a:spLocks noChangeArrowheads="1"/>
          </p:cNvSpPr>
          <p:nvPr/>
        </p:nvSpPr>
        <p:spPr bwMode="auto">
          <a:xfrm>
            <a:off x="1125538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20" name="Rectangle 76"/>
          <p:cNvSpPr>
            <a:spLocks noChangeArrowheads="1"/>
          </p:cNvSpPr>
          <p:nvPr/>
        </p:nvSpPr>
        <p:spPr bwMode="auto">
          <a:xfrm>
            <a:off x="1125538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21" name="Rectangle 77"/>
          <p:cNvSpPr>
            <a:spLocks noChangeArrowheads="1"/>
          </p:cNvSpPr>
          <p:nvPr/>
        </p:nvSpPr>
        <p:spPr bwMode="auto">
          <a:xfrm>
            <a:off x="1125538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22" name="Rectangle 78"/>
          <p:cNvSpPr>
            <a:spLocks noChangeArrowheads="1"/>
          </p:cNvSpPr>
          <p:nvPr/>
        </p:nvSpPr>
        <p:spPr bwMode="auto">
          <a:xfrm>
            <a:off x="1125538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23" name="Rectangle 79"/>
          <p:cNvSpPr>
            <a:spLocks noChangeArrowheads="1"/>
          </p:cNvSpPr>
          <p:nvPr/>
        </p:nvSpPr>
        <p:spPr bwMode="auto">
          <a:xfrm>
            <a:off x="188913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Lisboa</a:t>
            </a:r>
          </a:p>
        </p:txBody>
      </p:sp>
      <p:sp>
        <p:nvSpPr>
          <p:cNvPr id="31824" name="Rectangle 80"/>
          <p:cNvSpPr>
            <a:spLocks noChangeArrowheads="1"/>
          </p:cNvSpPr>
          <p:nvPr/>
        </p:nvSpPr>
        <p:spPr bwMode="auto">
          <a:xfrm>
            <a:off x="1125538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25" name="Rectangle 81"/>
          <p:cNvSpPr>
            <a:spLocks noChangeArrowheads="1"/>
          </p:cNvSpPr>
          <p:nvPr/>
        </p:nvSpPr>
        <p:spPr bwMode="auto">
          <a:xfrm>
            <a:off x="1125538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Comum</a:t>
            </a:r>
          </a:p>
        </p:txBody>
      </p:sp>
      <p:sp>
        <p:nvSpPr>
          <p:cNvPr id="31826" name="Rectangle 82"/>
          <p:cNvSpPr>
            <a:spLocks noChangeArrowheads="1"/>
          </p:cNvSpPr>
          <p:nvPr/>
        </p:nvSpPr>
        <p:spPr bwMode="auto">
          <a:xfrm>
            <a:off x="2062163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27" name="Rectangle 83"/>
          <p:cNvSpPr>
            <a:spLocks noChangeArrowheads="1"/>
          </p:cNvSpPr>
          <p:nvPr/>
        </p:nvSpPr>
        <p:spPr bwMode="auto">
          <a:xfrm>
            <a:off x="2062163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28" name="Rectangle 84"/>
          <p:cNvSpPr>
            <a:spLocks noChangeArrowheads="1"/>
          </p:cNvSpPr>
          <p:nvPr/>
        </p:nvSpPr>
        <p:spPr bwMode="auto">
          <a:xfrm>
            <a:off x="2062163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29" name="Rectangle 85"/>
          <p:cNvSpPr>
            <a:spLocks noChangeArrowheads="1"/>
          </p:cNvSpPr>
          <p:nvPr/>
        </p:nvSpPr>
        <p:spPr bwMode="auto">
          <a:xfrm>
            <a:off x="2062163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30" name="Rectangle 86"/>
          <p:cNvSpPr>
            <a:spLocks noChangeArrowheads="1"/>
          </p:cNvSpPr>
          <p:nvPr/>
        </p:nvSpPr>
        <p:spPr bwMode="auto">
          <a:xfrm>
            <a:off x="2062163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31" name="Rectangle 87"/>
          <p:cNvSpPr>
            <a:spLocks noChangeArrowheads="1"/>
          </p:cNvSpPr>
          <p:nvPr/>
        </p:nvSpPr>
        <p:spPr bwMode="auto">
          <a:xfrm>
            <a:off x="2062163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32" name="Rectangle 88"/>
          <p:cNvSpPr>
            <a:spLocks noChangeArrowheads="1"/>
          </p:cNvSpPr>
          <p:nvPr/>
        </p:nvSpPr>
        <p:spPr bwMode="auto">
          <a:xfrm>
            <a:off x="2062163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33" name="Rectangle 89"/>
          <p:cNvSpPr>
            <a:spLocks noChangeArrowheads="1"/>
          </p:cNvSpPr>
          <p:nvPr/>
        </p:nvSpPr>
        <p:spPr bwMode="auto">
          <a:xfrm>
            <a:off x="2062163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Próprio</a:t>
            </a:r>
          </a:p>
        </p:txBody>
      </p:sp>
      <p:sp>
        <p:nvSpPr>
          <p:cNvPr id="31834" name="Rectangle 90"/>
          <p:cNvSpPr>
            <a:spLocks noChangeArrowheads="1"/>
          </p:cNvSpPr>
          <p:nvPr/>
        </p:nvSpPr>
        <p:spPr bwMode="auto">
          <a:xfrm>
            <a:off x="2998788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35" name="Rectangle 91"/>
          <p:cNvSpPr>
            <a:spLocks noChangeArrowheads="1"/>
          </p:cNvSpPr>
          <p:nvPr/>
        </p:nvSpPr>
        <p:spPr bwMode="auto">
          <a:xfrm>
            <a:off x="2998788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36" name="Rectangle 92"/>
          <p:cNvSpPr>
            <a:spLocks noChangeArrowheads="1"/>
          </p:cNvSpPr>
          <p:nvPr/>
        </p:nvSpPr>
        <p:spPr bwMode="auto">
          <a:xfrm>
            <a:off x="2998788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37" name="Rectangle 93"/>
          <p:cNvSpPr>
            <a:spLocks noChangeArrowheads="1"/>
          </p:cNvSpPr>
          <p:nvPr/>
        </p:nvSpPr>
        <p:spPr bwMode="auto">
          <a:xfrm>
            <a:off x="2998788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38" name="Rectangle 94"/>
          <p:cNvSpPr>
            <a:spLocks noChangeArrowheads="1"/>
          </p:cNvSpPr>
          <p:nvPr/>
        </p:nvSpPr>
        <p:spPr bwMode="auto">
          <a:xfrm>
            <a:off x="2998788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39" name="Rectangle 95"/>
          <p:cNvSpPr>
            <a:spLocks noChangeArrowheads="1"/>
          </p:cNvSpPr>
          <p:nvPr/>
        </p:nvSpPr>
        <p:spPr bwMode="auto">
          <a:xfrm>
            <a:off x="2998788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40" name="Rectangle 96"/>
          <p:cNvSpPr>
            <a:spLocks noChangeArrowheads="1"/>
          </p:cNvSpPr>
          <p:nvPr/>
        </p:nvSpPr>
        <p:spPr bwMode="auto">
          <a:xfrm>
            <a:off x="2998788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41" name="Rectangle 97"/>
          <p:cNvSpPr>
            <a:spLocks noChangeArrowheads="1"/>
          </p:cNvSpPr>
          <p:nvPr/>
        </p:nvSpPr>
        <p:spPr bwMode="auto">
          <a:xfrm>
            <a:off x="2998788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Singular</a:t>
            </a:r>
          </a:p>
        </p:txBody>
      </p:sp>
      <p:sp>
        <p:nvSpPr>
          <p:cNvPr id="31842" name="Rectangle 98"/>
          <p:cNvSpPr>
            <a:spLocks noChangeArrowheads="1"/>
          </p:cNvSpPr>
          <p:nvPr/>
        </p:nvSpPr>
        <p:spPr bwMode="auto">
          <a:xfrm>
            <a:off x="3933825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43" name="Rectangle 99"/>
          <p:cNvSpPr>
            <a:spLocks noChangeArrowheads="1"/>
          </p:cNvSpPr>
          <p:nvPr/>
        </p:nvSpPr>
        <p:spPr bwMode="auto">
          <a:xfrm>
            <a:off x="3933825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44" name="Rectangle 100"/>
          <p:cNvSpPr>
            <a:spLocks noChangeArrowheads="1"/>
          </p:cNvSpPr>
          <p:nvPr/>
        </p:nvSpPr>
        <p:spPr bwMode="auto">
          <a:xfrm>
            <a:off x="3933825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45" name="Rectangle 101"/>
          <p:cNvSpPr>
            <a:spLocks noChangeArrowheads="1"/>
          </p:cNvSpPr>
          <p:nvPr/>
        </p:nvSpPr>
        <p:spPr bwMode="auto">
          <a:xfrm>
            <a:off x="3933825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46" name="Rectangle 102"/>
          <p:cNvSpPr>
            <a:spLocks noChangeArrowheads="1"/>
          </p:cNvSpPr>
          <p:nvPr/>
        </p:nvSpPr>
        <p:spPr bwMode="auto">
          <a:xfrm>
            <a:off x="3933825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47" name="Rectangle 103"/>
          <p:cNvSpPr>
            <a:spLocks noChangeArrowheads="1"/>
          </p:cNvSpPr>
          <p:nvPr/>
        </p:nvSpPr>
        <p:spPr bwMode="auto">
          <a:xfrm>
            <a:off x="3933825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48" name="Rectangle 104"/>
          <p:cNvSpPr>
            <a:spLocks noChangeArrowheads="1"/>
          </p:cNvSpPr>
          <p:nvPr/>
        </p:nvSpPr>
        <p:spPr bwMode="auto">
          <a:xfrm>
            <a:off x="3933825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49" name="Rectangle 105"/>
          <p:cNvSpPr>
            <a:spLocks noChangeArrowheads="1"/>
          </p:cNvSpPr>
          <p:nvPr/>
        </p:nvSpPr>
        <p:spPr bwMode="auto">
          <a:xfrm>
            <a:off x="3933825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Masculino</a:t>
            </a:r>
          </a:p>
        </p:txBody>
      </p:sp>
      <p:sp>
        <p:nvSpPr>
          <p:cNvPr id="31850" name="Rectangle 106"/>
          <p:cNvSpPr>
            <a:spLocks noChangeArrowheads="1"/>
          </p:cNvSpPr>
          <p:nvPr/>
        </p:nvSpPr>
        <p:spPr bwMode="auto">
          <a:xfrm>
            <a:off x="4870450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51" name="Rectangle 107"/>
          <p:cNvSpPr>
            <a:spLocks noChangeArrowheads="1"/>
          </p:cNvSpPr>
          <p:nvPr/>
        </p:nvSpPr>
        <p:spPr bwMode="auto">
          <a:xfrm>
            <a:off x="4870450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52" name="Rectangle 108"/>
          <p:cNvSpPr>
            <a:spLocks noChangeArrowheads="1"/>
          </p:cNvSpPr>
          <p:nvPr/>
        </p:nvSpPr>
        <p:spPr bwMode="auto">
          <a:xfrm>
            <a:off x="4870450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53" name="Rectangle 109"/>
          <p:cNvSpPr>
            <a:spLocks noChangeArrowheads="1"/>
          </p:cNvSpPr>
          <p:nvPr/>
        </p:nvSpPr>
        <p:spPr bwMode="auto">
          <a:xfrm>
            <a:off x="4870450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54" name="Rectangle 110"/>
          <p:cNvSpPr>
            <a:spLocks noChangeArrowheads="1"/>
          </p:cNvSpPr>
          <p:nvPr/>
        </p:nvSpPr>
        <p:spPr bwMode="auto">
          <a:xfrm>
            <a:off x="4870450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55" name="Rectangle 111"/>
          <p:cNvSpPr>
            <a:spLocks noChangeArrowheads="1"/>
          </p:cNvSpPr>
          <p:nvPr/>
        </p:nvSpPr>
        <p:spPr bwMode="auto">
          <a:xfrm>
            <a:off x="4870450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56" name="Rectangle 112"/>
          <p:cNvSpPr>
            <a:spLocks noChangeArrowheads="1"/>
          </p:cNvSpPr>
          <p:nvPr/>
        </p:nvSpPr>
        <p:spPr bwMode="auto">
          <a:xfrm>
            <a:off x="4870450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57" name="Rectangle 113"/>
          <p:cNvSpPr>
            <a:spLocks noChangeArrowheads="1"/>
          </p:cNvSpPr>
          <p:nvPr/>
        </p:nvSpPr>
        <p:spPr bwMode="auto">
          <a:xfrm>
            <a:off x="4870450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Feminino</a:t>
            </a:r>
          </a:p>
        </p:txBody>
      </p:sp>
      <p:sp>
        <p:nvSpPr>
          <p:cNvPr id="31858" name="Rectangle 114"/>
          <p:cNvSpPr>
            <a:spLocks noChangeArrowheads="1"/>
          </p:cNvSpPr>
          <p:nvPr/>
        </p:nvSpPr>
        <p:spPr bwMode="auto">
          <a:xfrm>
            <a:off x="5807075" y="70231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59" name="Rectangle 115"/>
          <p:cNvSpPr>
            <a:spLocks noChangeArrowheads="1"/>
          </p:cNvSpPr>
          <p:nvPr/>
        </p:nvSpPr>
        <p:spPr bwMode="auto">
          <a:xfrm>
            <a:off x="5807075" y="73104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60" name="Rectangle 116"/>
          <p:cNvSpPr>
            <a:spLocks noChangeArrowheads="1"/>
          </p:cNvSpPr>
          <p:nvPr/>
        </p:nvSpPr>
        <p:spPr bwMode="auto">
          <a:xfrm>
            <a:off x="5807075" y="759936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61" name="Rectangle 117"/>
          <p:cNvSpPr>
            <a:spLocks noChangeArrowheads="1"/>
          </p:cNvSpPr>
          <p:nvPr/>
        </p:nvSpPr>
        <p:spPr bwMode="auto">
          <a:xfrm>
            <a:off x="5807075" y="7886700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62" name="Rectangle 118"/>
          <p:cNvSpPr>
            <a:spLocks noChangeArrowheads="1"/>
          </p:cNvSpPr>
          <p:nvPr/>
        </p:nvSpPr>
        <p:spPr bwMode="auto">
          <a:xfrm>
            <a:off x="5807075" y="8174038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63" name="Rectangle 119"/>
          <p:cNvSpPr>
            <a:spLocks noChangeArrowheads="1"/>
          </p:cNvSpPr>
          <p:nvPr/>
        </p:nvSpPr>
        <p:spPr bwMode="auto">
          <a:xfrm>
            <a:off x="5807075" y="8461375"/>
            <a:ext cx="9366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64" name="Rectangle 120"/>
          <p:cNvSpPr>
            <a:spLocks noChangeArrowheads="1"/>
          </p:cNvSpPr>
          <p:nvPr/>
        </p:nvSpPr>
        <p:spPr bwMode="auto">
          <a:xfrm>
            <a:off x="5807075" y="8748713"/>
            <a:ext cx="9366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1865" name="Rectangle 121"/>
          <p:cNvSpPr>
            <a:spLocks noChangeArrowheads="1"/>
          </p:cNvSpPr>
          <p:nvPr/>
        </p:nvSpPr>
        <p:spPr bwMode="auto">
          <a:xfrm>
            <a:off x="5807075" y="6659563"/>
            <a:ext cx="9366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Plural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Escreve a frase :</a:t>
            </a:r>
            <a:endParaRPr lang="pt-PT" sz="1400" b="1"/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44450" y="34194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Lê a frase : </a:t>
            </a:r>
            <a:r>
              <a:rPr lang="pt-PT" sz="1400" b="1" i="1"/>
              <a:t>“A Filipa queria um balão”.</a:t>
            </a: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352425" y="36782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2.1 – Indica :</a:t>
            </a:r>
            <a:endParaRPr lang="pt-PT" sz="1400" b="1" i="1"/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333375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GN : _______________________</a:t>
            </a:r>
            <a:endParaRPr lang="pt-PT" sz="1400" b="1" i="1"/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333375" y="43259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GV : _______________________</a:t>
            </a:r>
            <a:endParaRPr lang="pt-PT" sz="1400" b="1" i="1"/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3213100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Nome principal : ____________________</a:t>
            </a:r>
            <a:endParaRPr lang="pt-PT" sz="1400" b="1" i="1"/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3213100" y="43259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Verbo : ____________________________</a:t>
            </a:r>
            <a:endParaRPr lang="pt-PT" sz="1400" b="1" i="1"/>
          </a:p>
        </p:txBody>
      </p:sp>
      <p:sp>
        <p:nvSpPr>
          <p:cNvPr id="32784" name="Rectangle 16"/>
          <p:cNvSpPr>
            <a:spLocks noChangeArrowheads="1"/>
          </p:cNvSpPr>
          <p:nvPr/>
        </p:nvSpPr>
        <p:spPr bwMode="auto">
          <a:xfrm>
            <a:off x="333375" y="46434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2.2 – Escreve a frase na negativa.</a:t>
            </a:r>
            <a:endParaRPr lang="pt-PT" sz="1400" b="1" i="1"/>
          </a:p>
        </p:txBody>
      </p:sp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333375" y="53340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2.3 – Escreve-a de novo, mas no presente.</a:t>
            </a:r>
            <a:endParaRPr lang="pt-PT" sz="1400" b="1" i="1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>
            <a:off x="908050" y="5364163"/>
            <a:ext cx="5834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908050" y="6011863"/>
            <a:ext cx="5834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2788" name="Rectangle 20"/>
          <p:cNvSpPr>
            <a:spLocks noChangeArrowheads="1"/>
          </p:cNvSpPr>
          <p:nvPr/>
        </p:nvSpPr>
        <p:spPr bwMode="auto">
          <a:xfrm>
            <a:off x="44450" y="60118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Sublinha a preto os nomes próprios e a amarelo os nomes comuns.</a:t>
            </a:r>
            <a:endParaRPr lang="pt-PT" sz="1400" b="1" i="1"/>
          </a:p>
        </p:txBody>
      </p:sp>
      <p:sp>
        <p:nvSpPr>
          <p:cNvPr id="32789" name="Rectangle 21"/>
          <p:cNvSpPr>
            <a:spLocks noChangeArrowheads="1"/>
          </p:cNvSpPr>
          <p:nvPr/>
        </p:nvSpPr>
        <p:spPr bwMode="auto">
          <a:xfrm>
            <a:off x="188913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gafanhoto</a:t>
            </a:r>
          </a:p>
        </p:txBody>
      </p:sp>
      <p:sp>
        <p:nvSpPr>
          <p:cNvPr id="32790" name="Rectangle 22"/>
          <p:cNvSpPr>
            <a:spLocks noChangeArrowheads="1"/>
          </p:cNvSpPr>
          <p:nvPr/>
        </p:nvSpPr>
        <p:spPr bwMode="auto">
          <a:xfrm>
            <a:off x="1628775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Viseu</a:t>
            </a:r>
          </a:p>
        </p:txBody>
      </p:sp>
      <p:sp>
        <p:nvSpPr>
          <p:cNvPr id="32791" name="Rectangle 23"/>
          <p:cNvSpPr>
            <a:spLocks noChangeArrowheads="1"/>
          </p:cNvSpPr>
          <p:nvPr/>
        </p:nvSpPr>
        <p:spPr bwMode="auto">
          <a:xfrm>
            <a:off x="3860800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camisa</a:t>
            </a:r>
          </a:p>
        </p:txBody>
      </p:sp>
      <p:sp>
        <p:nvSpPr>
          <p:cNvPr id="32792" name="Rectangle 24"/>
          <p:cNvSpPr>
            <a:spLocks noChangeArrowheads="1"/>
          </p:cNvSpPr>
          <p:nvPr/>
        </p:nvSpPr>
        <p:spPr bwMode="auto">
          <a:xfrm>
            <a:off x="5805488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baleia</a:t>
            </a:r>
          </a:p>
        </p:txBody>
      </p:sp>
      <p:sp>
        <p:nvSpPr>
          <p:cNvPr id="32793" name="Rectangle 25"/>
          <p:cNvSpPr>
            <a:spLocks noChangeArrowheads="1"/>
          </p:cNvSpPr>
          <p:nvPr/>
        </p:nvSpPr>
        <p:spPr bwMode="auto">
          <a:xfrm>
            <a:off x="620713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canção</a:t>
            </a:r>
          </a:p>
        </p:txBody>
      </p:sp>
      <p:sp>
        <p:nvSpPr>
          <p:cNvPr id="32794" name="Rectangle 26"/>
          <p:cNvSpPr>
            <a:spLocks noChangeArrowheads="1"/>
          </p:cNvSpPr>
          <p:nvPr/>
        </p:nvSpPr>
        <p:spPr bwMode="auto">
          <a:xfrm>
            <a:off x="2852738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Março</a:t>
            </a:r>
          </a:p>
        </p:txBody>
      </p:sp>
      <p:sp>
        <p:nvSpPr>
          <p:cNvPr id="32795" name="Rectangle 27"/>
          <p:cNvSpPr>
            <a:spLocks noChangeArrowheads="1"/>
          </p:cNvSpPr>
          <p:nvPr/>
        </p:nvSpPr>
        <p:spPr bwMode="auto">
          <a:xfrm>
            <a:off x="5011738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Andreia</a:t>
            </a:r>
          </a:p>
        </p:txBody>
      </p:sp>
      <p:sp>
        <p:nvSpPr>
          <p:cNvPr id="32796" name="Rectangle 28"/>
          <p:cNvSpPr>
            <a:spLocks noChangeArrowheads="1"/>
          </p:cNvSpPr>
          <p:nvPr/>
        </p:nvSpPr>
        <p:spPr bwMode="auto">
          <a:xfrm>
            <a:off x="44450" y="76390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4 – Completa com o verbo </a:t>
            </a:r>
            <a:r>
              <a:rPr lang="pt-PT" sz="1400" u="sng"/>
              <a:t>voar</a:t>
            </a:r>
            <a:r>
              <a:rPr lang="pt-PT" sz="1400"/>
              <a:t> nos tempos pedidos.</a:t>
            </a:r>
            <a:endParaRPr lang="pt-PT" sz="1400" b="1" i="1"/>
          </a:p>
        </p:txBody>
      </p:sp>
      <p:sp>
        <p:nvSpPr>
          <p:cNvPr id="32797" name="Rectangle 29"/>
          <p:cNvSpPr>
            <a:spLocks noChangeArrowheads="1"/>
          </p:cNvSpPr>
          <p:nvPr/>
        </p:nvSpPr>
        <p:spPr bwMode="auto">
          <a:xfrm>
            <a:off x="352425" y="83597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</a:pPr>
            <a:r>
              <a:rPr lang="pt-PT" sz="1400"/>
              <a:t>O pássaro __________________. (passado)</a:t>
            </a:r>
          </a:p>
          <a:p>
            <a:pPr>
              <a:lnSpc>
                <a:spcPct val="150000"/>
              </a:lnSpc>
            </a:pPr>
            <a:r>
              <a:rPr lang="pt-PT" sz="1400"/>
              <a:t>As águias _________________ muito. (presente)</a:t>
            </a:r>
          </a:p>
          <a:p>
            <a:pPr>
              <a:lnSpc>
                <a:spcPct val="150000"/>
              </a:lnSpc>
            </a:pPr>
            <a:r>
              <a:rPr lang="pt-PT" sz="1400"/>
              <a:t>Elas  _____________ para longe. (futuro)</a:t>
            </a:r>
            <a:endParaRPr lang="pt-PT" sz="1400" b="1" i="1"/>
          </a:p>
        </p:txBody>
      </p:sp>
      <p:sp>
        <p:nvSpPr>
          <p:cNvPr id="32798" name="Rectangle 30"/>
          <p:cNvSpPr>
            <a:spLocks noChangeArrowheads="1"/>
          </p:cNvSpPr>
          <p:nvPr/>
        </p:nvSpPr>
        <p:spPr bwMode="auto">
          <a:xfrm>
            <a:off x="1576388" y="12588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30000"/>
              </a:lnSpc>
            </a:pPr>
            <a:r>
              <a:rPr lang="pt-PT" b="1" i="1"/>
              <a:t>“O João é engraçado.”</a:t>
            </a:r>
          </a:p>
        </p:txBody>
      </p:sp>
      <p:sp>
        <p:nvSpPr>
          <p:cNvPr id="32799" name="Rectangle 31"/>
          <p:cNvSpPr>
            <a:spLocks noChangeArrowheads="1"/>
          </p:cNvSpPr>
          <p:nvPr/>
        </p:nvSpPr>
        <p:spPr bwMode="auto">
          <a:xfrm>
            <a:off x="333375" y="17637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pt-PT" sz="1400"/>
              <a:t> No Passado.</a:t>
            </a:r>
            <a:endParaRPr lang="pt-PT" sz="1400" b="1" i="1"/>
          </a:p>
        </p:txBody>
      </p:sp>
      <p:sp>
        <p:nvSpPr>
          <p:cNvPr id="32800" name="Rectangle 32"/>
          <p:cNvSpPr>
            <a:spLocks noChangeArrowheads="1"/>
          </p:cNvSpPr>
          <p:nvPr/>
        </p:nvSpPr>
        <p:spPr bwMode="auto">
          <a:xfrm>
            <a:off x="333375" y="25257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pt-PT" sz="1400"/>
              <a:t> E agora, no Futuro.</a:t>
            </a:r>
            <a:endParaRPr lang="pt-PT" sz="1400" b="1" i="1"/>
          </a:p>
        </p:txBody>
      </p:sp>
      <p:sp>
        <p:nvSpPr>
          <p:cNvPr id="32801" name="Line 33"/>
          <p:cNvSpPr>
            <a:spLocks noChangeShapeType="1"/>
          </p:cNvSpPr>
          <p:nvPr/>
        </p:nvSpPr>
        <p:spPr bwMode="auto">
          <a:xfrm>
            <a:off x="549275" y="2555875"/>
            <a:ext cx="5975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2802" name="Line 34"/>
          <p:cNvSpPr>
            <a:spLocks noChangeShapeType="1"/>
          </p:cNvSpPr>
          <p:nvPr/>
        </p:nvSpPr>
        <p:spPr bwMode="auto">
          <a:xfrm>
            <a:off x="549275" y="3348038"/>
            <a:ext cx="5975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207963" y="20224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Nas </a:t>
            </a:r>
            <a:r>
              <a:rPr lang="pt-PT" sz="1400" i="1"/>
              <a:t>palavras dissilábicas</a:t>
            </a:r>
            <a:r>
              <a:rPr lang="pt-PT" sz="1400"/>
              <a:t> (com duas sílabas) e  </a:t>
            </a:r>
            <a:r>
              <a:rPr lang="pt-PT" sz="1400" i="1"/>
              <a:t>polissilábicas</a:t>
            </a:r>
            <a:r>
              <a:rPr lang="pt-PT" sz="1400"/>
              <a:t>  (com três ou mais</a:t>
            </a:r>
          </a:p>
          <a:p>
            <a:pPr>
              <a:lnSpc>
                <a:spcPct val="130000"/>
              </a:lnSpc>
            </a:pPr>
            <a:r>
              <a:rPr lang="pt-PT" sz="1400"/>
              <a:t>sílabas), há sempre uma sílaba que se pronuncia com maior intensidade de voz :</a:t>
            </a:r>
          </a:p>
          <a:p>
            <a:pPr>
              <a:lnSpc>
                <a:spcPct val="130000"/>
              </a:lnSpc>
            </a:pPr>
            <a:r>
              <a:rPr lang="pt-PT" sz="1400"/>
              <a:t>é a </a:t>
            </a:r>
            <a:r>
              <a:rPr lang="pt-PT" sz="1400" b="1"/>
              <a:t>sílaba tónica</a:t>
            </a:r>
            <a:r>
              <a:rPr lang="pt-PT" sz="1400"/>
              <a:t>.</a:t>
            </a:r>
          </a:p>
          <a:p>
            <a:pPr>
              <a:lnSpc>
                <a:spcPct val="130000"/>
              </a:lnSpc>
            </a:pPr>
            <a:r>
              <a:rPr lang="pt-PT" sz="1400"/>
              <a:t>As outras sílabas da palavra são </a:t>
            </a:r>
            <a:r>
              <a:rPr lang="pt-PT" sz="1400" b="1"/>
              <a:t>sílabas átonas</a:t>
            </a:r>
            <a:r>
              <a:rPr lang="pt-PT" sz="1400"/>
              <a:t>.</a:t>
            </a:r>
            <a:endParaRPr lang="pt-PT" sz="1400" b="1"/>
          </a:p>
        </p:txBody>
      </p:sp>
      <p:sp>
        <p:nvSpPr>
          <p:cNvPr id="33808" name="WordArt 16"/>
          <p:cNvSpPr>
            <a:spLocks noChangeArrowheads="1" noChangeShapeType="1" noTextEdit="1"/>
          </p:cNvSpPr>
          <p:nvPr/>
        </p:nvSpPr>
        <p:spPr bwMode="auto">
          <a:xfrm>
            <a:off x="260350" y="1001713"/>
            <a:ext cx="4752975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SÍLABA TÓNICA - SÍLABA ÁTONA</a:t>
            </a: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188913" y="13319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O QUE É ?</a:t>
            </a: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188913" y="28432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EXEMPLO</a:t>
            </a:r>
          </a:p>
        </p:txBody>
      </p:sp>
      <p:sp>
        <p:nvSpPr>
          <p:cNvPr id="33848" name="Rectangle 56"/>
          <p:cNvSpPr>
            <a:spLocks noChangeArrowheads="1"/>
          </p:cNvSpPr>
          <p:nvPr/>
        </p:nvSpPr>
        <p:spPr bwMode="auto">
          <a:xfrm>
            <a:off x="44450" y="47879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Verifica se compreendeste, assinalando a </a:t>
            </a:r>
            <a:r>
              <a:rPr lang="pt-PT" sz="1400">
                <a:effectLst>
                  <a:outerShdw blurRad="38100" dist="38100" dir="2700000" algn="tl">
                    <a:srgbClr val="C0C0C0"/>
                  </a:outerShdw>
                </a:effectLst>
              </a:rPr>
              <a:t>sílaba tónica</a:t>
            </a:r>
            <a:r>
              <a:rPr lang="pt-PT" sz="1400"/>
              <a:t> e a(s) </a:t>
            </a:r>
            <a:r>
              <a:rPr lang="pt-PT" sz="1400">
                <a:effectLst>
                  <a:outerShdw blurRad="38100" dist="38100" dir="2700000" algn="tl">
                    <a:srgbClr val="C0C0C0"/>
                  </a:outerShdw>
                </a:effectLst>
              </a:rPr>
              <a:t>sílaba(s) átona(s)</a:t>
            </a:r>
          </a:p>
          <a:p>
            <a:pPr>
              <a:lnSpc>
                <a:spcPct val="130000"/>
              </a:lnSpc>
            </a:pPr>
            <a:r>
              <a:rPr lang="pt-PT" sz="1400"/>
              <a:t>      de cada uma das palavras :</a:t>
            </a:r>
            <a:endParaRPr lang="pt-PT" sz="1400" b="1" i="1"/>
          </a:p>
        </p:txBody>
      </p:sp>
      <p:sp>
        <p:nvSpPr>
          <p:cNvPr id="33855" name="Rectangle 63"/>
          <p:cNvSpPr>
            <a:spLocks noChangeArrowheads="1"/>
          </p:cNvSpPr>
          <p:nvPr/>
        </p:nvSpPr>
        <p:spPr bwMode="auto">
          <a:xfrm>
            <a:off x="260350" y="3779838"/>
            <a:ext cx="50482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le-</a:t>
            </a:r>
            <a:r>
              <a:rPr lang="pt-PT" sz="1400" b="1"/>
              <a:t>ão</a:t>
            </a:r>
          </a:p>
        </p:txBody>
      </p:sp>
      <p:cxnSp>
        <p:nvCxnSpPr>
          <p:cNvPr id="33856" name="AutoShape 64"/>
          <p:cNvCxnSpPr>
            <a:cxnSpLocks noChangeShapeType="1"/>
          </p:cNvCxnSpPr>
          <p:nvPr/>
        </p:nvCxnSpPr>
        <p:spPr bwMode="auto">
          <a:xfrm flipV="1">
            <a:off x="836613" y="3708400"/>
            <a:ext cx="504825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3857" name="AutoShape 65"/>
          <p:cNvCxnSpPr>
            <a:cxnSpLocks noChangeShapeType="1"/>
          </p:cNvCxnSpPr>
          <p:nvPr/>
        </p:nvCxnSpPr>
        <p:spPr bwMode="auto">
          <a:xfrm>
            <a:off x="836613" y="3995738"/>
            <a:ext cx="504825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3858" name="Rectangle 66"/>
          <p:cNvSpPr>
            <a:spLocks noChangeArrowheads="1"/>
          </p:cNvSpPr>
          <p:nvPr/>
        </p:nvSpPr>
        <p:spPr bwMode="auto">
          <a:xfrm>
            <a:off x="1270000" y="3492500"/>
            <a:ext cx="504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/>
              <a:t>sílaba tónica     ão</a:t>
            </a:r>
          </a:p>
        </p:txBody>
      </p:sp>
      <p:sp>
        <p:nvSpPr>
          <p:cNvPr id="33859" name="Rectangle 67"/>
          <p:cNvSpPr>
            <a:spLocks noChangeArrowheads="1"/>
          </p:cNvSpPr>
          <p:nvPr/>
        </p:nvSpPr>
        <p:spPr bwMode="auto">
          <a:xfrm>
            <a:off x="1270000" y="4140200"/>
            <a:ext cx="504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sílaba átona       le</a:t>
            </a:r>
          </a:p>
        </p:txBody>
      </p:sp>
      <p:sp>
        <p:nvSpPr>
          <p:cNvPr id="33860" name="Rectangle 68"/>
          <p:cNvSpPr>
            <a:spLocks noChangeArrowheads="1"/>
          </p:cNvSpPr>
          <p:nvPr/>
        </p:nvSpPr>
        <p:spPr bwMode="auto">
          <a:xfrm>
            <a:off x="3571875" y="3779838"/>
            <a:ext cx="50482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pt-PT" sz="1400"/>
              <a:t>pan-</a:t>
            </a:r>
            <a:r>
              <a:rPr lang="pt-PT" sz="1400" b="1"/>
              <a:t>te</a:t>
            </a:r>
            <a:r>
              <a:rPr lang="pt-PT" sz="1400"/>
              <a:t>-ra</a:t>
            </a:r>
            <a:endParaRPr lang="pt-PT" sz="1400" b="1"/>
          </a:p>
        </p:txBody>
      </p:sp>
      <p:cxnSp>
        <p:nvCxnSpPr>
          <p:cNvPr id="33861" name="AutoShape 69"/>
          <p:cNvCxnSpPr>
            <a:cxnSpLocks noChangeShapeType="1"/>
          </p:cNvCxnSpPr>
          <p:nvPr/>
        </p:nvCxnSpPr>
        <p:spPr bwMode="auto">
          <a:xfrm flipV="1">
            <a:off x="4075113" y="3708400"/>
            <a:ext cx="504825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3862" name="AutoShape 70"/>
          <p:cNvCxnSpPr>
            <a:cxnSpLocks noChangeShapeType="1"/>
          </p:cNvCxnSpPr>
          <p:nvPr/>
        </p:nvCxnSpPr>
        <p:spPr bwMode="auto">
          <a:xfrm>
            <a:off x="4075113" y="3995738"/>
            <a:ext cx="504825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3863" name="Rectangle 71"/>
          <p:cNvSpPr>
            <a:spLocks noChangeArrowheads="1"/>
          </p:cNvSpPr>
          <p:nvPr/>
        </p:nvSpPr>
        <p:spPr bwMode="auto">
          <a:xfrm>
            <a:off x="4508500" y="3492500"/>
            <a:ext cx="504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/>
              <a:t>sílaba tónica     te</a:t>
            </a:r>
          </a:p>
        </p:txBody>
      </p:sp>
      <p:sp>
        <p:nvSpPr>
          <p:cNvPr id="33864" name="Rectangle 72"/>
          <p:cNvSpPr>
            <a:spLocks noChangeArrowheads="1"/>
          </p:cNvSpPr>
          <p:nvPr/>
        </p:nvSpPr>
        <p:spPr bwMode="auto">
          <a:xfrm>
            <a:off x="4508500" y="4140200"/>
            <a:ext cx="504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sílaba átona       pan____ra</a:t>
            </a:r>
          </a:p>
        </p:txBody>
      </p:sp>
      <p:sp>
        <p:nvSpPr>
          <p:cNvPr id="33866" name="Rectangle 74"/>
          <p:cNvSpPr>
            <a:spLocks noChangeArrowheads="1"/>
          </p:cNvSpPr>
          <p:nvPr/>
        </p:nvSpPr>
        <p:spPr bwMode="auto">
          <a:xfrm>
            <a:off x="4221163" y="5653088"/>
            <a:ext cx="2447925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sílaba átona</a:t>
            </a:r>
          </a:p>
        </p:txBody>
      </p:sp>
      <p:sp>
        <p:nvSpPr>
          <p:cNvPr id="33867" name="Rectangle 75"/>
          <p:cNvSpPr>
            <a:spLocks noChangeArrowheads="1"/>
          </p:cNvSpPr>
          <p:nvPr/>
        </p:nvSpPr>
        <p:spPr bwMode="auto">
          <a:xfrm>
            <a:off x="161925" y="6086475"/>
            <a:ext cx="14668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herói</a:t>
            </a:r>
          </a:p>
        </p:txBody>
      </p:sp>
      <p:sp>
        <p:nvSpPr>
          <p:cNvPr id="33868" name="Rectangle 76"/>
          <p:cNvSpPr>
            <a:spLocks noChangeArrowheads="1"/>
          </p:cNvSpPr>
          <p:nvPr/>
        </p:nvSpPr>
        <p:spPr bwMode="auto">
          <a:xfrm>
            <a:off x="161925" y="6373813"/>
            <a:ext cx="14668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menina</a:t>
            </a:r>
          </a:p>
        </p:txBody>
      </p:sp>
      <p:sp>
        <p:nvSpPr>
          <p:cNvPr id="33869" name="Rectangle 77"/>
          <p:cNvSpPr>
            <a:spLocks noChangeArrowheads="1"/>
          </p:cNvSpPr>
          <p:nvPr/>
        </p:nvSpPr>
        <p:spPr bwMode="auto">
          <a:xfrm>
            <a:off x="161925" y="6662738"/>
            <a:ext cx="14668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incêndio</a:t>
            </a:r>
          </a:p>
        </p:txBody>
      </p:sp>
      <p:sp>
        <p:nvSpPr>
          <p:cNvPr id="33870" name="Rectangle 78"/>
          <p:cNvSpPr>
            <a:spLocks noChangeArrowheads="1"/>
          </p:cNvSpPr>
          <p:nvPr/>
        </p:nvSpPr>
        <p:spPr bwMode="auto">
          <a:xfrm>
            <a:off x="161925" y="6950075"/>
            <a:ext cx="14668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máquina</a:t>
            </a:r>
          </a:p>
        </p:txBody>
      </p:sp>
      <p:sp>
        <p:nvSpPr>
          <p:cNvPr id="33871" name="Rectangle 79"/>
          <p:cNvSpPr>
            <a:spLocks noChangeArrowheads="1"/>
          </p:cNvSpPr>
          <p:nvPr/>
        </p:nvSpPr>
        <p:spPr bwMode="auto">
          <a:xfrm>
            <a:off x="161925" y="7237413"/>
            <a:ext cx="14668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jardim</a:t>
            </a:r>
          </a:p>
        </p:txBody>
      </p:sp>
      <p:sp>
        <p:nvSpPr>
          <p:cNvPr id="33872" name="Rectangle 80"/>
          <p:cNvSpPr>
            <a:spLocks noChangeArrowheads="1"/>
          </p:cNvSpPr>
          <p:nvPr/>
        </p:nvSpPr>
        <p:spPr bwMode="auto">
          <a:xfrm>
            <a:off x="161925" y="7524750"/>
            <a:ext cx="14668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ginásio</a:t>
            </a:r>
          </a:p>
        </p:txBody>
      </p:sp>
      <p:sp>
        <p:nvSpPr>
          <p:cNvPr id="33874" name="Rectangle 82"/>
          <p:cNvSpPr>
            <a:spLocks noChangeArrowheads="1"/>
          </p:cNvSpPr>
          <p:nvPr/>
        </p:nvSpPr>
        <p:spPr bwMode="auto">
          <a:xfrm>
            <a:off x="4221163" y="6086475"/>
            <a:ext cx="24479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876" name="Rectangle 84"/>
          <p:cNvSpPr>
            <a:spLocks noChangeArrowheads="1"/>
          </p:cNvSpPr>
          <p:nvPr/>
        </p:nvSpPr>
        <p:spPr bwMode="auto">
          <a:xfrm>
            <a:off x="4221163" y="6373813"/>
            <a:ext cx="24479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878" name="Rectangle 86"/>
          <p:cNvSpPr>
            <a:spLocks noChangeArrowheads="1"/>
          </p:cNvSpPr>
          <p:nvPr/>
        </p:nvSpPr>
        <p:spPr bwMode="auto">
          <a:xfrm>
            <a:off x="4221163" y="6662738"/>
            <a:ext cx="24479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880" name="Rectangle 88"/>
          <p:cNvSpPr>
            <a:spLocks noChangeArrowheads="1"/>
          </p:cNvSpPr>
          <p:nvPr/>
        </p:nvSpPr>
        <p:spPr bwMode="auto">
          <a:xfrm>
            <a:off x="4221163" y="6950075"/>
            <a:ext cx="24479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882" name="Rectangle 90"/>
          <p:cNvSpPr>
            <a:spLocks noChangeArrowheads="1"/>
          </p:cNvSpPr>
          <p:nvPr/>
        </p:nvSpPr>
        <p:spPr bwMode="auto">
          <a:xfrm>
            <a:off x="4221163" y="7237413"/>
            <a:ext cx="24479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884" name="Rectangle 92"/>
          <p:cNvSpPr>
            <a:spLocks noChangeArrowheads="1"/>
          </p:cNvSpPr>
          <p:nvPr/>
        </p:nvSpPr>
        <p:spPr bwMode="auto">
          <a:xfrm>
            <a:off x="4221163" y="7524750"/>
            <a:ext cx="24479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885" name="Rectangle 93"/>
          <p:cNvSpPr>
            <a:spLocks noChangeArrowheads="1"/>
          </p:cNvSpPr>
          <p:nvPr/>
        </p:nvSpPr>
        <p:spPr bwMode="auto">
          <a:xfrm>
            <a:off x="1701800" y="5653088"/>
            <a:ext cx="2447925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sílaba tónica</a:t>
            </a:r>
          </a:p>
        </p:txBody>
      </p:sp>
      <p:sp>
        <p:nvSpPr>
          <p:cNvPr id="33886" name="Rectangle 94"/>
          <p:cNvSpPr>
            <a:spLocks noChangeArrowheads="1"/>
          </p:cNvSpPr>
          <p:nvPr/>
        </p:nvSpPr>
        <p:spPr bwMode="auto">
          <a:xfrm>
            <a:off x="1701800" y="6086475"/>
            <a:ext cx="24479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887" name="Rectangle 95"/>
          <p:cNvSpPr>
            <a:spLocks noChangeArrowheads="1"/>
          </p:cNvSpPr>
          <p:nvPr/>
        </p:nvSpPr>
        <p:spPr bwMode="auto">
          <a:xfrm>
            <a:off x="1701800" y="6373813"/>
            <a:ext cx="24479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888" name="Rectangle 96"/>
          <p:cNvSpPr>
            <a:spLocks noChangeArrowheads="1"/>
          </p:cNvSpPr>
          <p:nvPr/>
        </p:nvSpPr>
        <p:spPr bwMode="auto">
          <a:xfrm>
            <a:off x="1701800" y="6662738"/>
            <a:ext cx="24479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889" name="Rectangle 97"/>
          <p:cNvSpPr>
            <a:spLocks noChangeArrowheads="1"/>
          </p:cNvSpPr>
          <p:nvPr/>
        </p:nvSpPr>
        <p:spPr bwMode="auto">
          <a:xfrm>
            <a:off x="1701800" y="6950075"/>
            <a:ext cx="24479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890" name="Rectangle 98"/>
          <p:cNvSpPr>
            <a:spLocks noChangeArrowheads="1"/>
          </p:cNvSpPr>
          <p:nvPr/>
        </p:nvSpPr>
        <p:spPr bwMode="auto">
          <a:xfrm>
            <a:off x="1701800" y="7237413"/>
            <a:ext cx="24479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891" name="Rectangle 99"/>
          <p:cNvSpPr>
            <a:spLocks noChangeArrowheads="1"/>
          </p:cNvSpPr>
          <p:nvPr/>
        </p:nvSpPr>
        <p:spPr bwMode="auto">
          <a:xfrm>
            <a:off x="1701800" y="7524750"/>
            <a:ext cx="24479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892" name="Rectangle 100"/>
          <p:cNvSpPr>
            <a:spLocks noChangeArrowheads="1"/>
          </p:cNvSpPr>
          <p:nvPr/>
        </p:nvSpPr>
        <p:spPr bwMode="auto">
          <a:xfrm>
            <a:off x="161925" y="7815263"/>
            <a:ext cx="14668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jornal</a:t>
            </a:r>
          </a:p>
        </p:txBody>
      </p:sp>
      <p:sp>
        <p:nvSpPr>
          <p:cNvPr id="33893" name="Rectangle 101"/>
          <p:cNvSpPr>
            <a:spLocks noChangeArrowheads="1"/>
          </p:cNvSpPr>
          <p:nvPr/>
        </p:nvSpPr>
        <p:spPr bwMode="auto">
          <a:xfrm>
            <a:off x="161925" y="8102600"/>
            <a:ext cx="14668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girafa</a:t>
            </a:r>
          </a:p>
        </p:txBody>
      </p:sp>
      <p:sp>
        <p:nvSpPr>
          <p:cNvPr id="33894" name="Rectangle 102"/>
          <p:cNvSpPr>
            <a:spLocks noChangeArrowheads="1"/>
          </p:cNvSpPr>
          <p:nvPr/>
        </p:nvSpPr>
        <p:spPr bwMode="auto">
          <a:xfrm>
            <a:off x="161925" y="8389938"/>
            <a:ext cx="14668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leão</a:t>
            </a:r>
          </a:p>
        </p:txBody>
      </p:sp>
      <p:sp>
        <p:nvSpPr>
          <p:cNvPr id="33895" name="Rectangle 103"/>
          <p:cNvSpPr>
            <a:spLocks noChangeArrowheads="1"/>
          </p:cNvSpPr>
          <p:nvPr/>
        </p:nvSpPr>
        <p:spPr bwMode="auto">
          <a:xfrm>
            <a:off x="161925" y="8677275"/>
            <a:ext cx="14668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príncipe</a:t>
            </a:r>
          </a:p>
        </p:txBody>
      </p:sp>
      <p:sp>
        <p:nvSpPr>
          <p:cNvPr id="33896" name="Rectangle 104"/>
          <p:cNvSpPr>
            <a:spLocks noChangeArrowheads="1"/>
          </p:cNvSpPr>
          <p:nvPr/>
        </p:nvSpPr>
        <p:spPr bwMode="auto">
          <a:xfrm>
            <a:off x="4221163" y="7815263"/>
            <a:ext cx="24479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897" name="Rectangle 105"/>
          <p:cNvSpPr>
            <a:spLocks noChangeArrowheads="1"/>
          </p:cNvSpPr>
          <p:nvPr/>
        </p:nvSpPr>
        <p:spPr bwMode="auto">
          <a:xfrm>
            <a:off x="4221163" y="8102600"/>
            <a:ext cx="24479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898" name="Rectangle 106"/>
          <p:cNvSpPr>
            <a:spLocks noChangeArrowheads="1"/>
          </p:cNvSpPr>
          <p:nvPr/>
        </p:nvSpPr>
        <p:spPr bwMode="auto">
          <a:xfrm>
            <a:off x="4221163" y="8389938"/>
            <a:ext cx="24479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899" name="Rectangle 107"/>
          <p:cNvSpPr>
            <a:spLocks noChangeArrowheads="1"/>
          </p:cNvSpPr>
          <p:nvPr/>
        </p:nvSpPr>
        <p:spPr bwMode="auto">
          <a:xfrm>
            <a:off x="4221163" y="8677275"/>
            <a:ext cx="24479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900" name="Rectangle 108"/>
          <p:cNvSpPr>
            <a:spLocks noChangeArrowheads="1"/>
          </p:cNvSpPr>
          <p:nvPr/>
        </p:nvSpPr>
        <p:spPr bwMode="auto">
          <a:xfrm>
            <a:off x="1701800" y="7815263"/>
            <a:ext cx="24479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901" name="Rectangle 109"/>
          <p:cNvSpPr>
            <a:spLocks noChangeArrowheads="1"/>
          </p:cNvSpPr>
          <p:nvPr/>
        </p:nvSpPr>
        <p:spPr bwMode="auto">
          <a:xfrm>
            <a:off x="1701800" y="8102600"/>
            <a:ext cx="24479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902" name="Rectangle 110"/>
          <p:cNvSpPr>
            <a:spLocks noChangeArrowheads="1"/>
          </p:cNvSpPr>
          <p:nvPr/>
        </p:nvSpPr>
        <p:spPr bwMode="auto">
          <a:xfrm>
            <a:off x="1701800" y="8389938"/>
            <a:ext cx="24479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3903" name="Rectangle 111"/>
          <p:cNvSpPr>
            <a:spLocks noChangeArrowheads="1"/>
          </p:cNvSpPr>
          <p:nvPr/>
        </p:nvSpPr>
        <p:spPr bwMode="auto">
          <a:xfrm>
            <a:off x="1701800" y="8677275"/>
            <a:ext cx="24479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4826" name="WordArt 10"/>
          <p:cNvSpPr>
            <a:spLocks noChangeArrowheads="1" noChangeShapeType="1" noTextEdit="1"/>
          </p:cNvSpPr>
          <p:nvPr/>
        </p:nvSpPr>
        <p:spPr bwMode="auto">
          <a:xfrm>
            <a:off x="260350" y="1001713"/>
            <a:ext cx="4752975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SÍLABA TÓNICA - SÍLABA ÁTONA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188913" y="13747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 u="sng"/>
              <a:t>CLASSIFICAÇÃO DAS PALAVRAS QUANTO À POSIÇÃO DA SÍLABA TÓNICA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188913" y="36353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EXEMPLO</a:t>
            </a:r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44450" y="53641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Verifica se compreendeste, completando o quadro :</a:t>
            </a:r>
            <a:endParaRPr lang="pt-PT" sz="1400" b="1" i="1"/>
          </a:p>
        </p:txBody>
      </p:sp>
      <p:sp>
        <p:nvSpPr>
          <p:cNvPr id="34975" name="Rectangle 159"/>
          <p:cNvSpPr>
            <a:spLocks noChangeArrowheads="1"/>
          </p:cNvSpPr>
          <p:nvPr/>
        </p:nvSpPr>
        <p:spPr bwMode="auto">
          <a:xfrm>
            <a:off x="188913" y="651668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animal</a:t>
            </a:r>
          </a:p>
        </p:txBody>
      </p:sp>
      <p:sp>
        <p:nvSpPr>
          <p:cNvPr id="34976" name="Rectangle 160"/>
          <p:cNvSpPr>
            <a:spLocks noChangeArrowheads="1"/>
          </p:cNvSpPr>
          <p:nvPr/>
        </p:nvSpPr>
        <p:spPr bwMode="auto">
          <a:xfrm>
            <a:off x="188913" y="680402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remédio</a:t>
            </a:r>
          </a:p>
        </p:txBody>
      </p:sp>
      <p:sp>
        <p:nvSpPr>
          <p:cNvPr id="34977" name="Rectangle 161"/>
          <p:cNvSpPr>
            <a:spLocks noChangeArrowheads="1"/>
          </p:cNvSpPr>
          <p:nvPr/>
        </p:nvSpPr>
        <p:spPr bwMode="auto">
          <a:xfrm>
            <a:off x="188913" y="70929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telefone</a:t>
            </a:r>
          </a:p>
        </p:txBody>
      </p:sp>
      <p:sp>
        <p:nvSpPr>
          <p:cNvPr id="34978" name="Rectangle 162"/>
          <p:cNvSpPr>
            <a:spLocks noChangeArrowheads="1"/>
          </p:cNvSpPr>
          <p:nvPr/>
        </p:nvSpPr>
        <p:spPr bwMode="auto">
          <a:xfrm>
            <a:off x="1628775" y="65166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4979" name="Rectangle 163"/>
          <p:cNvSpPr>
            <a:spLocks noChangeArrowheads="1"/>
          </p:cNvSpPr>
          <p:nvPr/>
        </p:nvSpPr>
        <p:spPr bwMode="auto">
          <a:xfrm>
            <a:off x="3357563" y="65166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4980" name="Rectangle 164"/>
          <p:cNvSpPr>
            <a:spLocks noChangeArrowheads="1"/>
          </p:cNvSpPr>
          <p:nvPr/>
        </p:nvSpPr>
        <p:spPr bwMode="auto">
          <a:xfrm>
            <a:off x="5086350" y="65166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4981" name="Rectangle 165"/>
          <p:cNvSpPr>
            <a:spLocks noChangeArrowheads="1"/>
          </p:cNvSpPr>
          <p:nvPr/>
        </p:nvSpPr>
        <p:spPr bwMode="auto">
          <a:xfrm>
            <a:off x="1628775" y="68040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4982" name="Rectangle 166"/>
          <p:cNvSpPr>
            <a:spLocks noChangeArrowheads="1"/>
          </p:cNvSpPr>
          <p:nvPr/>
        </p:nvSpPr>
        <p:spPr bwMode="auto">
          <a:xfrm>
            <a:off x="3357563" y="68040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4983" name="Rectangle 167"/>
          <p:cNvSpPr>
            <a:spLocks noChangeArrowheads="1"/>
          </p:cNvSpPr>
          <p:nvPr/>
        </p:nvSpPr>
        <p:spPr bwMode="auto">
          <a:xfrm>
            <a:off x="5086350" y="68040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4984" name="Rectangle 168"/>
          <p:cNvSpPr>
            <a:spLocks noChangeArrowheads="1"/>
          </p:cNvSpPr>
          <p:nvPr/>
        </p:nvSpPr>
        <p:spPr bwMode="auto">
          <a:xfrm>
            <a:off x="1628775" y="70929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4985" name="Rectangle 169"/>
          <p:cNvSpPr>
            <a:spLocks noChangeArrowheads="1"/>
          </p:cNvSpPr>
          <p:nvPr/>
        </p:nvSpPr>
        <p:spPr bwMode="auto">
          <a:xfrm>
            <a:off x="3357563" y="70929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4986" name="Rectangle 170"/>
          <p:cNvSpPr>
            <a:spLocks noChangeArrowheads="1"/>
          </p:cNvSpPr>
          <p:nvPr/>
        </p:nvSpPr>
        <p:spPr bwMode="auto">
          <a:xfrm>
            <a:off x="5086350" y="70929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4987" name="Rectangle 171"/>
          <p:cNvSpPr>
            <a:spLocks noChangeArrowheads="1"/>
          </p:cNvSpPr>
          <p:nvPr/>
        </p:nvSpPr>
        <p:spPr bwMode="auto">
          <a:xfrm>
            <a:off x="1628775" y="6040438"/>
            <a:ext cx="1655763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PALAVRAS</a:t>
            </a:r>
          </a:p>
          <a:p>
            <a:pPr algn="ctr"/>
            <a:r>
              <a:rPr lang="pt-PT" sz="1400"/>
              <a:t>AGUDAS</a:t>
            </a:r>
          </a:p>
        </p:txBody>
      </p:sp>
      <p:sp>
        <p:nvSpPr>
          <p:cNvPr id="34988" name="Rectangle 172"/>
          <p:cNvSpPr>
            <a:spLocks noChangeArrowheads="1"/>
          </p:cNvSpPr>
          <p:nvPr/>
        </p:nvSpPr>
        <p:spPr bwMode="auto">
          <a:xfrm>
            <a:off x="3357563" y="6040438"/>
            <a:ext cx="1655762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PALAVRAS</a:t>
            </a:r>
          </a:p>
          <a:p>
            <a:pPr algn="ctr"/>
            <a:r>
              <a:rPr lang="pt-PT" sz="1400"/>
              <a:t>GRAVES</a:t>
            </a:r>
          </a:p>
        </p:txBody>
      </p:sp>
      <p:sp>
        <p:nvSpPr>
          <p:cNvPr id="34989" name="Rectangle 173"/>
          <p:cNvSpPr>
            <a:spLocks noChangeArrowheads="1"/>
          </p:cNvSpPr>
          <p:nvPr/>
        </p:nvSpPr>
        <p:spPr bwMode="auto">
          <a:xfrm>
            <a:off x="5086350" y="6040438"/>
            <a:ext cx="1655763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PALAVRAS</a:t>
            </a:r>
          </a:p>
          <a:p>
            <a:pPr algn="ctr"/>
            <a:r>
              <a:rPr lang="pt-PT" sz="1400"/>
              <a:t>ESDRÚXULAS</a:t>
            </a:r>
          </a:p>
        </p:txBody>
      </p:sp>
      <p:sp>
        <p:nvSpPr>
          <p:cNvPr id="34990" name="Rectangle 174"/>
          <p:cNvSpPr>
            <a:spLocks noChangeArrowheads="1"/>
          </p:cNvSpPr>
          <p:nvPr/>
        </p:nvSpPr>
        <p:spPr bwMode="auto">
          <a:xfrm>
            <a:off x="188913" y="738028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estrela</a:t>
            </a:r>
          </a:p>
        </p:txBody>
      </p:sp>
      <p:sp>
        <p:nvSpPr>
          <p:cNvPr id="34991" name="Rectangle 175"/>
          <p:cNvSpPr>
            <a:spLocks noChangeArrowheads="1"/>
          </p:cNvSpPr>
          <p:nvPr/>
        </p:nvSpPr>
        <p:spPr bwMode="auto">
          <a:xfrm>
            <a:off x="188913" y="766762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sofá</a:t>
            </a:r>
          </a:p>
        </p:txBody>
      </p:sp>
      <p:sp>
        <p:nvSpPr>
          <p:cNvPr id="34992" name="Rectangle 176"/>
          <p:cNvSpPr>
            <a:spLocks noChangeArrowheads="1"/>
          </p:cNvSpPr>
          <p:nvPr/>
        </p:nvSpPr>
        <p:spPr bwMode="auto">
          <a:xfrm>
            <a:off x="188913" y="79565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fábula</a:t>
            </a:r>
          </a:p>
        </p:txBody>
      </p:sp>
      <p:sp>
        <p:nvSpPr>
          <p:cNvPr id="34993" name="Rectangle 177"/>
          <p:cNvSpPr>
            <a:spLocks noChangeArrowheads="1"/>
          </p:cNvSpPr>
          <p:nvPr/>
        </p:nvSpPr>
        <p:spPr bwMode="auto">
          <a:xfrm>
            <a:off x="1628775" y="73802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4994" name="Rectangle 178"/>
          <p:cNvSpPr>
            <a:spLocks noChangeArrowheads="1"/>
          </p:cNvSpPr>
          <p:nvPr/>
        </p:nvSpPr>
        <p:spPr bwMode="auto">
          <a:xfrm>
            <a:off x="3357563" y="73802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4995" name="Rectangle 179"/>
          <p:cNvSpPr>
            <a:spLocks noChangeArrowheads="1"/>
          </p:cNvSpPr>
          <p:nvPr/>
        </p:nvSpPr>
        <p:spPr bwMode="auto">
          <a:xfrm>
            <a:off x="5086350" y="73802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4996" name="Rectangle 180"/>
          <p:cNvSpPr>
            <a:spLocks noChangeArrowheads="1"/>
          </p:cNvSpPr>
          <p:nvPr/>
        </p:nvSpPr>
        <p:spPr bwMode="auto">
          <a:xfrm>
            <a:off x="1628775" y="76676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4997" name="Rectangle 181"/>
          <p:cNvSpPr>
            <a:spLocks noChangeArrowheads="1"/>
          </p:cNvSpPr>
          <p:nvPr/>
        </p:nvSpPr>
        <p:spPr bwMode="auto">
          <a:xfrm>
            <a:off x="3357563" y="76676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4998" name="Rectangle 182"/>
          <p:cNvSpPr>
            <a:spLocks noChangeArrowheads="1"/>
          </p:cNvSpPr>
          <p:nvPr/>
        </p:nvSpPr>
        <p:spPr bwMode="auto">
          <a:xfrm>
            <a:off x="5086350" y="76676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4999" name="Rectangle 183"/>
          <p:cNvSpPr>
            <a:spLocks noChangeArrowheads="1"/>
          </p:cNvSpPr>
          <p:nvPr/>
        </p:nvSpPr>
        <p:spPr bwMode="auto">
          <a:xfrm>
            <a:off x="1628775" y="79565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000" name="Rectangle 184"/>
          <p:cNvSpPr>
            <a:spLocks noChangeArrowheads="1"/>
          </p:cNvSpPr>
          <p:nvPr/>
        </p:nvSpPr>
        <p:spPr bwMode="auto">
          <a:xfrm>
            <a:off x="3357563" y="79565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001" name="Rectangle 185"/>
          <p:cNvSpPr>
            <a:spLocks noChangeArrowheads="1"/>
          </p:cNvSpPr>
          <p:nvPr/>
        </p:nvSpPr>
        <p:spPr bwMode="auto">
          <a:xfrm>
            <a:off x="5086350" y="79565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002" name="Rectangle 186"/>
          <p:cNvSpPr>
            <a:spLocks noChangeArrowheads="1"/>
          </p:cNvSpPr>
          <p:nvPr/>
        </p:nvSpPr>
        <p:spPr bwMode="auto">
          <a:xfrm>
            <a:off x="188913" y="82454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televisão</a:t>
            </a:r>
          </a:p>
        </p:txBody>
      </p:sp>
      <p:sp>
        <p:nvSpPr>
          <p:cNvPr id="35003" name="Rectangle 187"/>
          <p:cNvSpPr>
            <a:spLocks noChangeArrowheads="1"/>
          </p:cNvSpPr>
          <p:nvPr/>
        </p:nvSpPr>
        <p:spPr bwMode="auto">
          <a:xfrm>
            <a:off x="188913" y="85328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casa</a:t>
            </a:r>
          </a:p>
        </p:txBody>
      </p:sp>
      <p:sp>
        <p:nvSpPr>
          <p:cNvPr id="35004" name="Rectangle 188"/>
          <p:cNvSpPr>
            <a:spLocks noChangeArrowheads="1"/>
          </p:cNvSpPr>
          <p:nvPr/>
        </p:nvSpPr>
        <p:spPr bwMode="auto">
          <a:xfrm>
            <a:off x="188913" y="882173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música</a:t>
            </a:r>
          </a:p>
        </p:txBody>
      </p:sp>
      <p:sp>
        <p:nvSpPr>
          <p:cNvPr id="35005" name="Rectangle 189"/>
          <p:cNvSpPr>
            <a:spLocks noChangeArrowheads="1"/>
          </p:cNvSpPr>
          <p:nvPr/>
        </p:nvSpPr>
        <p:spPr bwMode="auto">
          <a:xfrm>
            <a:off x="1628775" y="82454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006" name="Rectangle 190"/>
          <p:cNvSpPr>
            <a:spLocks noChangeArrowheads="1"/>
          </p:cNvSpPr>
          <p:nvPr/>
        </p:nvSpPr>
        <p:spPr bwMode="auto">
          <a:xfrm>
            <a:off x="3357563" y="82454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007" name="Rectangle 191"/>
          <p:cNvSpPr>
            <a:spLocks noChangeArrowheads="1"/>
          </p:cNvSpPr>
          <p:nvPr/>
        </p:nvSpPr>
        <p:spPr bwMode="auto">
          <a:xfrm>
            <a:off x="5086350" y="82454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008" name="Rectangle 192"/>
          <p:cNvSpPr>
            <a:spLocks noChangeArrowheads="1"/>
          </p:cNvSpPr>
          <p:nvPr/>
        </p:nvSpPr>
        <p:spPr bwMode="auto">
          <a:xfrm>
            <a:off x="1628775" y="85328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009" name="Rectangle 193"/>
          <p:cNvSpPr>
            <a:spLocks noChangeArrowheads="1"/>
          </p:cNvSpPr>
          <p:nvPr/>
        </p:nvSpPr>
        <p:spPr bwMode="auto">
          <a:xfrm>
            <a:off x="3357563" y="85328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010" name="Rectangle 194"/>
          <p:cNvSpPr>
            <a:spLocks noChangeArrowheads="1"/>
          </p:cNvSpPr>
          <p:nvPr/>
        </p:nvSpPr>
        <p:spPr bwMode="auto">
          <a:xfrm>
            <a:off x="5086350" y="85328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011" name="Rectangle 195"/>
          <p:cNvSpPr>
            <a:spLocks noChangeArrowheads="1"/>
          </p:cNvSpPr>
          <p:nvPr/>
        </p:nvSpPr>
        <p:spPr bwMode="auto">
          <a:xfrm>
            <a:off x="1628775" y="88217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012" name="Rectangle 196"/>
          <p:cNvSpPr>
            <a:spLocks noChangeArrowheads="1"/>
          </p:cNvSpPr>
          <p:nvPr/>
        </p:nvSpPr>
        <p:spPr bwMode="auto">
          <a:xfrm>
            <a:off x="3357563" y="88217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013" name="Rectangle 197"/>
          <p:cNvSpPr>
            <a:spLocks noChangeArrowheads="1"/>
          </p:cNvSpPr>
          <p:nvPr/>
        </p:nvSpPr>
        <p:spPr bwMode="auto">
          <a:xfrm>
            <a:off x="5086350" y="88217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014" name="Rectangle 198"/>
          <p:cNvSpPr>
            <a:spLocks noChangeArrowheads="1"/>
          </p:cNvSpPr>
          <p:nvPr/>
        </p:nvSpPr>
        <p:spPr bwMode="auto">
          <a:xfrm>
            <a:off x="260350" y="1908175"/>
            <a:ext cx="2089150" cy="2873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>
                <a:solidFill>
                  <a:schemeClr val="bg1"/>
                </a:solidFill>
              </a:rPr>
              <a:t>Esdrúxula</a:t>
            </a:r>
          </a:p>
        </p:txBody>
      </p:sp>
      <p:sp>
        <p:nvSpPr>
          <p:cNvPr id="35017" name="Rectangle 201"/>
          <p:cNvSpPr>
            <a:spLocks noChangeArrowheads="1"/>
          </p:cNvSpPr>
          <p:nvPr/>
        </p:nvSpPr>
        <p:spPr bwMode="auto">
          <a:xfrm>
            <a:off x="2492375" y="1908175"/>
            <a:ext cx="2089150" cy="2873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>
                <a:solidFill>
                  <a:schemeClr val="bg1"/>
                </a:solidFill>
              </a:rPr>
              <a:t>Grave</a:t>
            </a:r>
          </a:p>
        </p:txBody>
      </p:sp>
      <p:sp>
        <p:nvSpPr>
          <p:cNvPr id="35018" name="Rectangle 202"/>
          <p:cNvSpPr>
            <a:spLocks noChangeArrowheads="1"/>
          </p:cNvSpPr>
          <p:nvPr/>
        </p:nvSpPr>
        <p:spPr bwMode="auto">
          <a:xfrm>
            <a:off x="4725988" y="1908175"/>
            <a:ext cx="2087562" cy="2873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>
                <a:solidFill>
                  <a:schemeClr val="bg1"/>
                </a:solidFill>
              </a:rPr>
              <a:t>Aguda</a:t>
            </a:r>
          </a:p>
        </p:txBody>
      </p:sp>
      <p:sp>
        <p:nvSpPr>
          <p:cNvPr id="35019" name="AutoShape 203"/>
          <p:cNvSpPr>
            <a:spLocks noChangeArrowheads="1"/>
          </p:cNvSpPr>
          <p:nvPr/>
        </p:nvSpPr>
        <p:spPr bwMode="auto">
          <a:xfrm>
            <a:off x="260350" y="2268538"/>
            <a:ext cx="2089150" cy="12954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rá – di - o</a:t>
            </a:r>
          </a:p>
          <a:p>
            <a:pPr algn="ctr"/>
            <a:r>
              <a:rPr lang="pt-PT" sz="1400" b="1"/>
              <a:t>rá</a:t>
            </a:r>
            <a:r>
              <a:rPr lang="pt-PT" sz="1400"/>
              <a:t>dio</a:t>
            </a:r>
          </a:p>
          <a:p>
            <a:pPr algn="ctr"/>
            <a:endParaRPr lang="pt-PT" sz="1400"/>
          </a:p>
          <a:p>
            <a:pPr algn="ctr"/>
            <a:r>
              <a:rPr lang="pt-PT" sz="1400"/>
              <a:t>A   sílaba    tónica   é   a</a:t>
            </a:r>
          </a:p>
          <a:p>
            <a:pPr algn="ctr"/>
            <a:r>
              <a:rPr lang="pt-PT" sz="1400" b="1"/>
              <a:t>antepenúltima.             </a:t>
            </a:r>
          </a:p>
        </p:txBody>
      </p:sp>
      <p:sp>
        <p:nvSpPr>
          <p:cNvPr id="35020" name="AutoShape 204"/>
          <p:cNvSpPr>
            <a:spLocks noChangeArrowheads="1"/>
          </p:cNvSpPr>
          <p:nvPr/>
        </p:nvSpPr>
        <p:spPr bwMode="auto">
          <a:xfrm>
            <a:off x="2492375" y="2268538"/>
            <a:ext cx="2089150" cy="12954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ma – ra – vi - lha</a:t>
            </a:r>
          </a:p>
          <a:p>
            <a:pPr algn="ctr"/>
            <a:r>
              <a:rPr lang="pt-PT" sz="1400"/>
              <a:t>mara</a:t>
            </a:r>
            <a:r>
              <a:rPr lang="pt-PT" sz="1400" b="1"/>
              <a:t>vi</a:t>
            </a:r>
            <a:r>
              <a:rPr lang="pt-PT" sz="1400"/>
              <a:t>lha</a:t>
            </a:r>
          </a:p>
          <a:p>
            <a:pPr algn="ctr"/>
            <a:endParaRPr lang="pt-PT" sz="1400"/>
          </a:p>
          <a:p>
            <a:pPr algn="ctr"/>
            <a:r>
              <a:rPr lang="pt-PT" sz="1400"/>
              <a:t>A   sílaba    tónica   é   a</a:t>
            </a:r>
          </a:p>
          <a:p>
            <a:pPr algn="ctr"/>
            <a:r>
              <a:rPr lang="pt-PT" sz="1400" b="1"/>
              <a:t>penúltima.                     </a:t>
            </a:r>
          </a:p>
        </p:txBody>
      </p:sp>
      <p:sp>
        <p:nvSpPr>
          <p:cNvPr id="35021" name="AutoShape 205"/>
          <p:cNvSpPr>
            <a:spLocks noChangeArrowheads="1"/>
          </p:cNvSpPr>
          <p:nvPr/>
        </p:nvSpPr>
        <p:spPr bwMode="auto">
          <a:xfrm>
            <a:off x="4724400" y="2268538"/>
            <a:ext cx="2089150" cy="12954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te - le - vi - são</a:t>
            </a:r>
          </a:p>
          <a:p>
            <a:pPr algn="ctr"/>
            <a:r>
              <a:rPr lang="pt-PT" sz="1400"/>
              <a:t>televi</a:t>
            </a:r>
            <a:r>
              <a:rPr lang="pt-PT" sz="1400" b="1"/>
              <a:t>são</a:t>
            </a:r>
          </a:p>
          <a:p>
            <a:pPr algn="ctr"/>
            <a:endParaRPr lang="pt-PT" sz="1400"/>
          </a:p>
          <a:p>
            <a:pPr algn="ctr"/>
            <a:r>
              <a:rPr lang="pt-PT" sz="1400"/>
              <a:t>A   sílaba    tónica   é   a</a:t>
            </a:r>
          </a:p>
          <a:p>
            <a:pPr algn="ctr"/>
            <a:r>
              <a:rPr lang="pt-PT" sz="1400" b="1"/>
              <a:t>última.                            </a:t>
            </a:r>
          </a:p>
        </p:txBody>
      </p:sp>
      <p:sp>
        <p:nvSpPr>
          <p:cNvPr id="35022" name="Rectangle 206"/>
          <p:cNvSpPr>
            <a:spLocks noChangeArrowheads="1"/>
          </p:cNvSpPr>
          <p:nvPr/>
        </p:nvSpPr>
        <p:spPr bwMode="auto">
          <a:xfrm>
            <a:off x="188913" y="4138613"/>
            <a:ext cx="6408737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c  a  f  é   - a sílaba tónica é a última – </a:t>
            </a:r>
            <a:r>
              <a:rPr lang="pt-PT" sz="1400" b="1"/>
              <a:t>palavra aguda.</a:t>
            </a:r>
          </a:p>
        </p:txBody>
      </p:sp>
      <p:sp>
        <p:nvSpPr>
          <p:cNvPr id="35023" name="Oval 207"/>
          <p:cNvSpPr>
            <a:spLocks noChangeArrowheads="1"/>
          </p:cNvSpPr>
          <p:nvPr/>
        </p:nvSpPr>
        <p:spPr bwMode="auto">
          <a:xfrm>
            <a:off x="620713" y="4211638"/>
            <a:ext cx="360362" cy="2873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5024" name="Rectangle 208"/>
          <p:cNvSpPr>
            <a:spLocks noChangeArrowheads="1"/>
          </p:cNvSpPr>
          <p:nvPr/>
        </p:nvSpPr>
        <p:spPr bwMode="auto">
          <a:xfrm>
            <a:off x="188913" y="4498975"/>
            <a:ext cx="6408737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j   a  n  e  l  a   - a sílaba tónica é a penúltima – </a:t>
            </a:r>
            <a:r>
              <a:rPr lang="pt-PT" sz="1400" b="1"/>
              <a:t>palavra grave.</a:t>
            </a:r>
          </a:p>
        </p:txBody>
      </p:sp>
      <p:sp>
        <p:nvSpPr>
          <p:cNvPr id="35025" name="Oval 209"/>
          <p:cNvSpPr>
            <a:spLocks noChangeArrowheads="1"/>
          </p:cNvSpPr>
          <p:nvPr/>
        </p:nvSpPr>
        <p:spPr bwMode="auto">
          <a:xfrm>
            <a:off x="620713" y="4572000"/>
            <a:ext cx="360362" cy="2873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5026" name="Rectangle 210"/>
          <p:cNvSpPr>
            <a:spLocks noChangeArrowheads="1"/>
          </p:cNvSpPr>
          <p:nvPr/>
        </p:nvSpPr>
        <p:spPr bwMode="auto">
          <a:xfrm>
            <a:off x="188913" y="4859338"/>
            <a:ext cx="6408737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p  é  r  o  l  a   - a sílaba tónica é a antepenúltima – </a:t>
            </a:r>
            <a:r>
              <a:rPr lang="pt-PT" sz="1400" b="1"/>
              <a:t>palavra esdrúxula.</a:t>
            </a:r>
          </a:p>
        </p:txBody>
      </p:sp>
      <p:sp>
        <p:nvSpPr>
          <p:cNvPr id="35027" name="Oval 211"/>
          <p:cNvSpPr>
            <a:spLocks noChangeArrowheads="1"/>
          </p:cNvSpPr>
          <p:nvPr/>
        </p:nvSpPr>
        <p:spPr bwMode="auto">
          <a:xfrm>
            <a:off x="260350" y="4932363"/>
            <a:ext cx="360363" cy="2873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5849" name="WordArt 9"/>
          <p:cNvSpPr>
            <a:spLocks noChangeArrowheads="1" noChangeShapeType="1" noTextEdit="1"/>
          </p:cNvSpPr>
          <p:nvPr/>
        </p:nvSpPr>
        <p:spPr bwMode="auto">
          <a:xfrm>
            <a:off x="260350" y="1001713"/>
            <a:ext cx="4752975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SÍLABA TÓNICA - SÍLABA ÁTONA</a:t>
            </a:r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44450" y="13747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Sublinha a vermelho as </a:t>
            </a:r>
            <a:r>
              <a:rPr lang="pt-PT" sz="1400" i="1"/>
              <a:t>sílabas tónicas</a:t>
            </a:r>
            <a:r>
              <a:rPr lang="pt-PT" sz="1400"/>
              <a:t> e a azul as </a:t>
            </a:r>
            <a:r>
              <a:rPr lang="pt-PT" sz="1400" i="1"/>
              <a:t>sílabas átonas</a:t>
            </a:r>
            <a:r>
              <a:rPr lang="pt-PT" sz="1400"/>
              <a:t>.</a:t>
            </a:r>
            <a:endParaRPr lang="pt-PT" sz="1400" b="1"/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2276475" y="2052638"/>
            <a:ext cx="2232025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/>
              <a:t>A televisão</a:t>
            </a:r>
            <a:endParaRPr lang="pt-PT" sz="1400"/>
          </a:p>
          <a:p>
            <a:endParaRPr lang="pt-PT" sz="1400"/>
          </a:p>
          <a:p>
            <a:r>
              <a:rPr lang="pt-PT" sz="1400"/>
              <a:t>Ai o botão, o botão !</a:t>
            </a:r>
          </a:p>
          <a:p>
            <a:r>
              <a:rPr lang="pt-PT" sz="1400"/>
              <a:t>Que maravilha, que espanto !</a:t>
            </a:r>
          </a:p>
          <a:p>
            <a:r>
              <a:rPr lang="pt-PT" sz="1400"/>
              <a:t>Luz, rádio, televisão…</a:t>
            </a:r>
          </a:p>
          <a:p>
            <a:r>
              <a:rPr lang="pt-PT" sz="1400"/>
              <a:t>É carregar no botão !</a:t>
            </a:r>
          </a:p>
          <a:p>
            <a:r>
              <a:rPr lang="pt-PT" sz="1400"/>
              <a:t>Tu gostas ?... Eu gosto tanto</a:t>
            </a:r>
          </a:p>
          <a:p>
            <a:r>
              <a:rPr lang="pt-PT" sz="1400"/>
              <a:t>De ver televisão !</a:t>
            </a:r>
            <a:endParaRPr lang="pt-PT" sz="1400" b="1"/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63500" y="38227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Completa os quadros com palavras do texto “A televisão”</a:t>
            </a:r>
            <a:endParaRPr lang="pt-PT" sz="1400" b="1"/>
          </a:p>
        </p:txBody>
      </p:sp>
      <p:sp>
        <p:nvSpPr>
          <p:cNvPr id="35853" name="AutoShape 13"/>
          <p:cNvSpPr>
            <a:spLocks noChangeArrowheads="1"/>
          </p:cNvSpPr>
          <p:nvPr/>
        </p:nvSpPr>
        <p:spPr bwMode="auto">
          <a:xfrm>
            <a:off x="476250" y="4573588"/>
            <a:ext cx="1944688" cy="4318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A sílaba tónica</a:t>
            </a:r>
          </a:p>
          <a:p>
            <a:pPr algn="ctr"/>
            <a:r>
              <a:rPr lang="pt-PT" sz="1200"/>
              <a:t>é a antepenúltima</a:t>
            </a:r>
          </a:p>
        </p:txBody>
      </p:sp>
      <p:sp>
        <p:nvSpPr>
          <p:cNvPr id="35854" name="AutoShape 14"/>
          <p:cNvSpPr>
            <a:spLocks noChangeArrowheads="1"/>
          </p:cNvSpPr>
          <p:nvPr/>
        </p:nvSpPr>
        <p:spPr bwMode="auto">
          <a:xfrm>
            <a:off x="2565400" y="4573588"/>
            <a:ext cx="1944688" cy="4318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A sílaba tónica</a:t>
            </a:r>
          </a:p>
          <a:p>
            <a:pPr algn="ctr"/>
            <a:r>
              <a:rPr lang="pt-PT" sz="1200"/>
              <a:t>é a penúltima</a:t>
            </a:r>
          </a:p>
        </p:txBody>
      </p:sp>
      <p:sp>
        <p:nvSpPr>
          <p:cNvPr id="35855" name="AutoShape 15"/>
          <p:cNvSpPr>
            <a:spLocks noChangeArrowheads="1"/>
          </p:cNvSpPr>
          <p:nvPr/>
        </p:nvSpPr>
        <p:spPr bwMode="auto">
          <a:xfrm>
            <a:off x="4652963" y="4573588"/>
            <a:ext cx="1944687" cy="4318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A sílaba tónica</a:t>
            </a:r>
          </a:p>
          <a:p>
            <a:pPr algn="ctr"/>
            <a:r>
              <a:rPr lang="pt-PT" sz="1200"/>
              <a:t>é a última</a:t>
            </a:r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476250" y="5005388"/>
            <a:ext cx="19446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5857" name="Rectangle 17"/>
          <p:cNvSpPr>
            <a:spLocks noChangeArrowheads="1"/>
          </p:cNvSpPr>
          <p:nvPr/>
        </p:nvSpPr>
        <p:spPr bwMode="auto">
          <a:xfrm>
            <a:off x="2563813" y="5005388"/>
            <a:ext cx="1944687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4652963" y="5005388"/>
            <a:ext cx="1944687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63500" y="540702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Completa o quadro :</a:t>
            </a:r>
            <a:endParaRPr lang="pt-PT" sz="1400" b="1"/>
          </a:p>
        </p:txBody>
      </p:sp>
      <p:sp>
        <p:nvSpPr>
          <p:cNvPr id="35860" name="Rectangle 20"/>
          <p:cNvSpPr>
            <a:spLocks noChangeArrowheads="1"/>
          </p:cNvSpPr>
          <p:nvPr/>
        </p:nvSpPr>
        <p:spPr bwMode="auto">
          <a:xfrm>
            <a:off x="188913" y="651668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semáforo</a:t>
            </a: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188913" y="680402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estrada</a:t>
            </a:r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188913" y="70929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automóvel</a:t>
            </a:r>
          </a:p>
        </p:txBody>
      </p:sp>
      <p:sp>
        <p:nvSpPr>
          <p:cNvPr id="35863" name="Rectangle 23"/>
          <p:cNvSpPr>
            <a:spLocks noChangeArrowheads="1"/>
          </p:cNvSpPr>
          <p:nvPr/>
        </p:nvSpPr>
        <p:spPr bwMode="auto">
          <a:xfrm>
            <a:off x="1628775" y="65166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3357563" y="65166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65" name="Rectangle 25"/>
          <p:cNvSpPr>
            <a:spLocks noChangeArrowheads="1"/>
          </p:cNvSpPr>
          <p:nvPr/>
        </p:nvSpPr>
        <p:spPr bwMode="auto">
          <a:xfrm>
            <a:off x="5086350" y="65166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semáforo</a:t>
            </a:r>
          </a:p>
        </p:txBody>
      </p:sp>
      <p:sp>
        <p:nvSpPr>
          <p:cNvPr id="35866" name="Rectangle 26"/>
          <p:cNvSpPr>
            <a:spLocks noChangeArrowheads="1"/>
          </p:cNvSpPr>
          <p:nvPr/>
        </p:nvSpPr>
        <p:spPr bwMode="auto">
          <a:xfrm>
            <a:off x="1628775" y="68040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3357563" y="68040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5086350" y="68040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69" name="Rectangle 29"/>
          <p:cNvSpPr>
            <a:spLocks noChangeArrowheads="1"/>
          </p:cNvSpPr>
          <p:nvPr/>
        </p:nvSpPr>
        <p:spPr bwMode="auto">
          <a:xfrm>
            <a:off x="1628775" y="70929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70" name="Rectangle 30"/>
          <p:cNvSpPr>
            <a:spLocks noChangeArrowheads="1"/>
          </p:cNvSpPr>
          <p:nvPr/>
        </p:nvSpPr>
        <p:spPr bwMode="auto">
          <a:xfrm>
            <a:off x="3357563" y="70929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71" name="Rectangle 31"/>
          <p:cNvSpPr>
            <a:spLocks noChangeArrowheads="1"/>
          </p:cNvSpPr>
          <p:nvPr/>
        </p:nvSpPr>
        <p:spPr bwMode="auto">
          <a:xfrm>
            <a:off x="5086350" y="70929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72" name="Rectangle 32"/>
          <p:cNvSpPr>
            <a:spLocks noChangeArrowheads="1"/>
          </p:cNvSpPr>
          <p:nvPr/>
        </p:nvSpPr>
        <p:spPr bwMode="auto">
          <a:xfrm>
            <a:off x="1628775" y="6040438"/>
            <a:ext cx="1655763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PALAVRAS</a:t>
            </a:r>
          </a:p>
          <a:p>
            <a:pPr algn="ctr"/>
            <a:r>
              <a:rPr lang="pt-PT" sz="1400"/>
              <a:t>AGUDAS</a:t>
            </a:r>
          </a:p>
        </p:txBody>
      </p:sp>
      <p:sp>
        <p:nvSpPr>
          <p:cNvPr id="35873" name="Rectangle 33"/>
          <p:cNvSpPr>
            <a:spLocks noChangeArrowheads="1"/>
          </p:cNvSpPr>
          <p:nvPr/>
        </p:nvSpPr>
        <p:spPr bwMode="auto">
          <a:xfrm>
            <a:off x="3357563" y="6040438"/>
            <a:ext cx="1655762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PALAVRAS</a:t>
            </a:r>
          </a:p>
          <a:p>
            <a:pPr algn="ctr"/>
            <a:r>
              <a:rPr lang="pt-PT" sz="1400"/>
              <a:t>GRAVES</a:t>
            </a:r>
          </a:p>
        </p:txBody>
      </p:sp>
      <p:sp>
        <p:nvSpPr>
          <p:cNvPr id="35874" name="Rectangle 34"/>
          <p:cNvSpPr>
            <a:spLocks noChangeArrowheads="1"/>
          </p:cNvSpPr>
          <p:nvPr/>
        </p:nvSpPr>
        <p:spPr bwMode="auto">
          <a:xfrm>
            <a:off x="5086350" y="6040438"/>
            <a:ext cx="1655763" cy="36036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PALAVRAS</a:t>
            </a:r>
          </a:p>
          <a:p>
            <a:pPr algn="ctr"/>
            <a:r>
              <a:rPr lang="pt-PT" sz="1400"/>
              <a:t>ESDRÚXULAS</a:t>
            </a:r>
          </a:p>
        </p:txBody>
      </p:sp>
      <p:sp>
        <p:nvSpPr>
          <p:cNvPr id="35875" name="Rectangle 35"/>
          <p:cNvSpPr>
            <a:spLocks noChangeArrowheads="1"/>
          </p:cNvSpPr>
          <p:nvPr/>
        </p:nvSpPr>
        <p:spPr bwMode="auto">
          <a:xfrm>
            <a:off x="188913" y="738028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farol</a:t>
            </a:r>
          </a:p>
        </p:txBody>
      </p:sp>
      <p:sp>
        <p:nvSpPr>
          <p:cNvPr id="35876" name="Rectangle 36"/>
          <p:cNvSpPr>
            <a:spLocks noChangeArrowheads="1"/>
          </p:cNvSpPr>
          <p:nvPr/>
        </p:nvSpPr>
        <p:spPr bwMode="auto">
          <a:xfrm>
            <a:off x="188913" y="766762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pássaro</a:t>
            </a:r>
          </a:p>
        </p:txBody>
      </p:sp>
      <p:sp>
        <p:nvSpPr>
          <p:cNvPr id="35877" name="Rectangle 37"/>
          <p:cNvSpPr>
            <a:spLocks noChangeArrowheads="1"/>
          </p:cNvSpPr>
          <p:nvPr/>
        </p:nvSpPr>
        <p:spPr bwMode="auto">
          <a:xfrm>
            <a:off x="188913" y="79565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atenção</a:t>
            </a:r>
          </a:p>
        </p:txBody>
      </p:sp>
      <p:sp>
        <p:nvSpPr>
          <p:cNvPr id="35878" name="Rectangle 38"/>
          <p:cNvSpPr>
            <a:spLocks noChangeArrowheads="1"/>
          </p:cNvSpPr>
          <p:nvPr/>
        </p:nvSpPr>
        <p:spPr bwMode="auto">
          <a:xfrm>
            <a:off x="1628775" y="73802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79" name="Rectangle 39"/>
          <p:cNvSpPr>
            <a:spLocks noChangeArrowheads="1"/>
          </p:cNvSpPr>
          <p:nvPr/>
        </p:nvSpPr>
        <p:spPr bwMode="auto">
          <a:xfrm>
            <a:off x="3357563" y="738028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80" name="Rectangle 40"/>
          <p:cNvSpPr>
            <a:spLocks noChangeArrowheads="1"/>
          </p:cNvSpPr>
          <p:nvPr/>
        </p:nvSpPr>
        <p:spPr bwMode="auto">
          <a:xfrm>
            <a:off x="5086350" y="738028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81" name="Rectangle 41"/>
          <p:cNvSpPr>
            <a:spLocks noChangeArrowheads="1"/>
          </p:cNvSpPr>
          <p:nvPr/>
        </p:nvSpPr>
        <p:spPr bwMode="auto">
          <a:xfrm>
            <a:off x="1628775" y="76676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82" name="Rectangle 42"/>
          <p:cNvSpPr>
            <a:spLocks noChangeArrowheads="1"/>
          </p:cNvSpPr>
          <p:nvPr/>
        </p:nvSpPr>
        <p:spPr bwMode="auto">
          <a:xfrm>
            <a:off x="3357563" y="766762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83" name="Rectangle 43"/>
          <p:cNvSpPr>
            <a:spLocks noChangeArrowheads="1"/>
          </p:cNvSpPr>
          <p:nvPr/>
        </p:nvSpPr>
        <p:spPr bwMode="auto">
          <a:xfrm>
            <a:off x="5086350" y="766762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84" name="Rectangle 44"/>
          <p:cNvSpPr>
            <a:spLocks noChangeArrowheads="1"/>
          </p:cNvSpPr>
          <p:nvPr/>
        </p:nvSpPr>
        <p:spPr bwMode="auto">
          <a:xfrm>
            <a:off x="1628775" y="79565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85" name="Rectangle 45"/>
          <p:cNvSpPr>
            <a:spLocks noChangeArrowheads="1"/>
          </p:cNvSpPr>
          <p:nvPr/>
        </p:nvSpPr>
        <p:spPr bwMode="auto">
          <a:xfrm>
            <a:off x="3357563" y="79565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86" name="Rectangle 46"/>
          <p:cNvSpPr>
            <a:spLocks noChangeArrowheads="1"/>
          </p:cNvSpPr>
          <p:nvPr/>
        </p:nvSpPr>
        <p:spPr bwMode="auto">
          <a:xfrm>
            <a:off x="5086350" y="79565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87" name="Rectangle 47"/>
          <p:cNvSpPr>
            <a:spLocks noChangeArrowheads="1"/>
          </p:cNvSpPr>
          <p:nvPr/>
        </p:nvSpPr>
        <p:spPr bwMode="auto">
          <a:xfrm>
            <a:off x="188913" y="82454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lápis</a:t>
            </a:r>
          </a:p>
        </p:txBody>
      </p:sp>
      <p:sp>
        <p:nvSpPr>
          <p:cNvPr id="35888" name="Rectangle 48"/>
          <p:cNvSpPr>
            <a:spLocks noChangeArrowheads="1"/>
          </p:cNvSpPr>
          <p:nvPr/>
        </p:nvSpPr>
        <p:spPr bwMode="auto">
          <a:xfrm>
            <a:off x="188913" y="85328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médico</a:t>
            </a:r>
          </a:p>
        </p:txBody>
      </p:sp>
      <p:sp>
        <p:nvSpPr>
          <p:cNvPr id="35889" name="Rectangle 49"/>
          <p:cNvSpPr>
            <a:spLocks noChangeArrowheads="1"/>
          </p:cNvSpPr>
          <p:nvPr/>
        </p:nvSpPr>
        <p:spPr bwMode="auto">
          <a:xfrm>
            <a:off x="188913" y="882173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hospital</a:t>
            </a:r>
          </a:p>
        </p:txBody>
      </p:sp>
      <p:sp>
        <p:nvSpPr>
          <p:cNvPr id="35890" name="Rectangle 50"/>
          <p:cNvSpPr>
            <a:spLocks noChangeArrowheads="1"/>
          </p:cNvSpPr>
          <p:nvPr/>
        </p:nvSpPr>
        <p:spPr bwMode="auto">
          <a:xfrm>
            <a:off x="1628775" y="82454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91" name="Rectangle 51"/>
          <p:cNvSpPr>
            <a:spLocks noChangeArrowheads="1"/>
          </p:cNvSpPr>
          <p:nvPr/>
        </p:nvSpPr>
        <p:spPr bwMode="auto">
          <a:xfrm>
            <a:off x="3357563" y="82454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92" name="Rectangle 52"/>
          <p:cNvSpPr>
            <a:spLocks noChangeArrowheads="1"/>
          </p:cNvSpPr>
          <p:nvPr/>
        </p:nvSpPr>
        <p:spPr bwMode="auto">
          <a:xfrm>
            <a:off x="5086350" y="82454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93" name="Rectangle 53"/>
          <p:cNvSpPr>
            <a:spLocks noChangeArrowheads="1"/>
          </p:cNvSpPr>
          <p:nvPr/>
        </p:nvSpPr>
        <p:spPr bwMode="auto">
          <a:xfrm>
            <a:off x="1628775" y="85328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94" name="Rectangle 54"/>
          <p:cNvSpPr>
            <a:spLocks noChangeArrowheads="1"/>
          </p:cNvSpPr>
          <p:nvPr/>
        </p:nvSpPr>
        <p:spPr bwMode="auto">
          <a:xfrm>
            <a:off x="3357563" y="85328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95" name="Rectangle 55"/>
          <p:cNvSpPr>
            <a:spLocks noChangeArrowheads="1"/>
          </p:cNvSpPr>
          <p:nvPr/>
        </p:nvSpPr>
        <p:spPr bwMode="auto">
          <a:xfrm>
            <a:off x="5086350" y="85328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96" name="Rectangle 56"/>
          <p:cNvSpPr>
            <a:spLocks noChangeArrowheads="1"/>
          </p:cNvSpPr>
          <p:nvPr/>
        </p:nvSpPr>
        <p:spPr bwMode="auto">
          <a:xfrm>
            <a:off x="1628775" y="88217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97" name="Rectangle 57"/>
          <p:cNvSpPr>
            <a:spLocks noChangeArrowheads="1"/>
          </p:cNvSpPr>
          <p:nvPr/>
        </p:nvSpPr>
        <p:spPr bwMode="auto">
          <a:xfrm>
            <a:off x="3357563" y="88217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  <p:sp>
        <p:nvSpPr>
          <p:cNvPr id="35898" name="Rectangle 58"/>
          <p:cNvSpPr>
            <a:spLocks noChangeArrowheads="1"/>
          </p:cNvSpPr>
          <p:nvPr/>
        </p:nvSpPr>
        <p:spPr bwMode="auto">
          <a:xfrm>
            <a:off x="5086350" y="88217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4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188913" y="179388"/>
            <a:ext cx="64801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2400">
                <a:latin typeface="Arial Black" pitchFamily="34" charset="0"/>
              </a:rPr>
              <a:t>FICHA DE AVALIAÇÃO GRAMATICAL </a:t>
            </a: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188913" y="684213"/>
            <a:ext cx="64087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45000"/>
              </a:lnSpc>
            </a:pPr>
            <a:r>
              <a:rPr lang="pt-PT"/>
              <a:t>Nome : ____________________________________________</a:t>
            </a:r>
          </a:p>
          <a:p>
            <a:pPr>
              <a:lnSpc>
                <a:spcPct val="145000"/>
              </a:lnSpc>
            </a:pPr>
            <a:r>
              <a:rPr lang="pt-PT"/>
              <a:t>Professor(a) : ______________ Informação : ______________</a:t>
            </a:r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6597650" y="395288"/>
            <a:ext cx="260350" cy="10810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pic>
        <p:nvPicPr>
          <p:cNvPr id="4301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4813" y="1547813"/>
            <a:ext cx="6327775" cy="752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7788" y="323850"/>
            <a:ext cx="1422400" cy="1355725"/>
          </a:xfrm>
          <a:prstGeom prst="rect">
            <a:avLst/>
          </a:prstGeom>
          <a:noFill/>
        </p:spPr>
      </p:pic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260350" y="755650"/>
            <a:ext cx="4752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>
            <a:off x="476250" y="827088"/>
            <a:ext cx="4537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6872" name="WordArt 8"/>
          <p:cNvSpPr>
            <a:spLocks noChangeArrowheads="1" noChangeShapeType="1" noTextEdit="1"/>
          </p:cNvSpPr>
          <p:nvPr/>
        </p:nvSpPr>
        <p:spPr bwMode="auto">
          <a:xfrm>
            <a:off x="188913" y="179388"/>
            <a:ext cx="4824412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24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Ficha Final de Funcionamento da Língua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115888" y="1835150"/>
            <a:ext cx="64087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1 – Relaciona de maneira correcta.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188913" y="6011863"/>
            <a:ext cx="6408737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</a:pPr>
            <a:r>
              <a:rPr lang="pt-PT" sz="1400"/>
              <a:t>Um pouco mais adiante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 </a:t>
            </a:r>
            <a:r>
              <a:rPr lang="pt-PT" sz="1400">
                <a:ea typeface="Batang" pitchFamily="18" charset="-127"/>
              </a:rPr>
              <a:t>o urso encontrou um seu companheiro  de  floresta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endParaRPr lang="pt-PT" sz="1400">
              <a:ea typeface="Batang" pitchFamily="18" charset="-127"/>
            </a:endParaRPr>
          </a:p>
          <a:p>
            <a:pPr>
              <a:lnSpc>
                <a:spcPct val="120000"/>
              </a:lnSpc>
            </a:pPr>
            <a:r>
              <a:rPr lang="pt-PT" sz="1400">
                <a:ea typeface="Batang" pitchFamily="18" charset="-127"/>
              </a:rPr>
              <a:t>Disse-lhe então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Ainda dizem que nós, os animais é que somos estúpidos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</a:p>
          <a:p>
            <a:pPr>
              <a:lnSpc>
                <a:spcPct val="120000"/>
              </a:lnSpc>
            </a:pP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Porquê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 perguntou o amigo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Vê lá tu que encontrei dois rapazes que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 </a:t>
            </a:r>
            <a:r>
              <a:rPr lang="pt-PT" sz="1400">
                <a:ea typeface="Batang" pitchFamily="18" charset="-127"/>
              </a:rPr>
              <a:t>ao verem-me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 </a:t>
            </a:r>
            <a:r>
              <a:rPr lang="pt-PT" sz="1400">
                <a:ea typeface="Batang" pitchFamily="18" charset="-127"/>
              </a:rPr>
              <a:t>se portaram como</a:t>
            </a:r>
          </a:p>
          <a:p>
            <a:pPr>
              <a:lnSpc>
                <a:spcPct val="120000"/>
              </a:lnSpc>
            </a:pPr>
            <a:r>
              <a:rPr lang="pt-PT" sz="1400">
                <a:ea typeface="Batang" pitchFamily="18" charset="-127"/>
              </a:rPr>
              <a:t>tu nem calculas 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 Sim 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Tiveram tanto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 </a:t>
            </a:r>
            <a:r>
              <a:rPr lang="pt-PT" sz="1400">
                <a:ea typeface="Batang" pitchFamily="18" charset="-127"/>
              </a:rPr>
              <a:t>tanto medo que um deles subiu a uma árvore e o  outro fingiu</a:t>
            </a:r>
          </a:p>
          <a:p>
            <a:pPr>
              <a:lnSpc>
                <a:spcPct val="120000"/>
              </a:lnSpc>
            </a:pPr>
            <a:r>
              <a:rPr lang="pt-PT" sz="1400">
                <a:ea typeface="Batang" pitchFamily="18" charset="-127"/>
              </a:rPr>
              <a:t>estar morto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Tens razão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 Que medrosos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</a:p>
        </p:txBody>
      </p:sp>
      <p:sp>
        <p:nvSpPr>
          <p:cNvPr id="36898" name="Rectangle 34"/>
          <p:cNvSpPr>
            <a:spLocks noChangeArrowheads="1"/>
          </p:cNvSpPr>
          <p:nvPr/>
        </p:nvSpPr>
        <p:spPr bwMode="auto">
          <a:xfrm>
            <a:off x="115888" y="4933950"/>
            <a:ext cx="64087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2 – Coloca nos  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 b="1" i="1">
                <a:latin typeface="Batang" pitchFamily="18" charset="-127"/>
                <a:ea typeface="Batang" pitchFamily="18" charset="-127"/>
              </a:rPr>
              <a:t> </a:t>
            </a:r>
            <a:r>
              <a:rPr lang="pt-PT" sz="1400" b="1" i="1">
                <a:ea typeface="Batang" pitchFamily="18" charset="-127"/>
              </a:rPr>
              <a:t>os sinais de pontuação que faltam :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6899" name="Oval 35"/>
          <p:cNvSpPr>
            <a:spLocks noChangeArrowheads="1"/>
          </p:cNvSpPr>
          <p:nvPr/>
        </p:nvSpPr>
        <p:spPr bwMode="auto">
          <a:xfrm>
            <a:off x="333375" y="2484438"/>
            <a:ext cx="1079500" cy="360362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Texto Oral</a:t>
            </a:r>
          </a:p>
        </p:txBody>
      </p:sp>
      <p:sp>
        <p:nvSpPr>
          <p:cNvPr id="36900" name="Oval 36"/>
          <p:cNvSpPr>
            <a:spLocks noChangeArrowheads="1"/>
          </p:cNvSpPr>
          <p:nvPr/>
        </p:nvSpPr>
        <p:spPr bwMode="auto">
          <a:xfrm>
            <a:off x="333375" y="3419475"/>
            <a:ext cx="1079500" cy="360363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Prosa</a:t>
            </a:r>
          </a:p>
        </p:txBody>
      </p:sp>
      <p:sp>
        <p:nvSpPr>
          <p:cNvPr id="36901" name="Oval 37"/>
          <p:cNvSpPr>
            <a:spLocks noChangeArrowheads="1"/>
          </p:cNvSpPr>
          <p:nvPr/>
        </p:nvSpPr>
        <p:spPr bwMode="auto">
          <a:xfrm>
            <a:off x="333375" y="4356100"/>
            <a:ext cx="1079500" cy="360363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Poesia</a:t>
            </a:r>
          </a:p>
        </p:txBody>
      </p:sp>
      <p:sp>
        <p:nvSpPr>
          <p:cNvPr id="36902" name="Oval 38"/>
          <p:cNvSpPr>
            <a:spLocks noChangeArrowheads="1"/>
          </p:cNvSpPr>
          <p:nvPr/>
        </p:nvSpPr>
        <p:spPr bwMode="auto">
          <a:xfrm>
            <a:off x="1412875" y="262890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6903" name="Oval 39"/>
          <p:cNvSpPr>
            <a:spLocks noChangeArrowheads="1"/>
          </p:cNvSpPr>
          <p:nvPr/>
        </p:nvSpPr>
        <p:spPr bwMode="auto">
          <a:xfrm>
            <a:off x="1412875" y="3565525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6904" name="Oval 40"/>
          <p:cNvSpPr>
            <a:spLocks noChangeArrowheads="1"/>
          </p:cNvSpPr>
          <p:nvPr/>
        </p:nvSpPr>
        <p:spPr bwMode="auto">
          <a:xfrm>
            <a:off x="1412875" y="450215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6905" name="Rectangle 41"/>
          <p:cNvSpPr>
            <a:spLocks noChangeArrowheads="1"/>
          </p:cNvSpPr>
          <p:nvPr/>
        </p:nvSpPr>
        <p:spPr bwMode="auto">
          <a:xfrm>
            <a:off x="3357563" y="2411413"/>
            <a:ext cx="33115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Descreve notícias, ideias, histórias e</a:t>
            </a:r>
          </a:p>
          <a:p>
            <a:r>
              <a:rPr lang="pt-PT" sz="1400"/>
              <a:t>respeita as regras gramaticais.</a:t>
            </a:r>
          </a:p>
        </p:txBody>
      </p:sp>
      <p:sp>
        <p:nvSpPr>
          <p:cNvPr id="36906" name="Rectangle 42"/>
          <p:cNvSpPr>
            <a:spLocks noChangeArrowheads="1"/>
          </p:cNvSpPr>
          <p:nvPr/>
        </p:nvSpPr>
        <p:spPr bwMode="auto">
          <a:xfrm>
            <a:off x="3357563" y="3275013"/>
            <a:ext cx="33115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Às vezes não tem pontuação, fala de</a:t>
            </a:r>
          </a:p>
          <a:p>
            <a:r>
              <a:rPr lang="pt-PT" sz="1400"/>
              <a:t>coisas muito importantes em poucas</a:t>
            </a:r>
          </a:p>
          <a:p>
            <a:r>
              <a:rPr lang="pt-PT" sz="1400"/>
              <a:t>palavras.</a:t>
            </a:r>
          </a:p>
        </p:txBody>
      </p:sp>
      <p:sp>
        <p:nvSpPr>
          <p:cNvPr id="36907" name="Rectangle 43"/>
          <p:cNvSpPr>
            <a:spLocks noChangeArrowheads="1"/>
          </p:cNvSpPr>
          <p:nvPr/>
        </p:nvSpPr>
        <p:spPr bwMode="auto">
          <a:xfrm>
            <a:off x="3357563" y="4283075"/>
            <a:ext cx="33115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 Não é escrito, modificando-se conforme</a:t>
            </a:r>
          </a:p>
          <a:p>
            <a:r>
              <a:rPr lang="pt-PT" sz="1400"/>
              <a:t> vai passando de pessoa para pessoa.</a:t>
            </a:r>
          </a:p>
        </p:txBody>
      </p:sp>
      <p:sp>
        <p:nvSpPr>
          <p:cNvPr id="36908" name="Oval 44"/>
          <p:cNvSpPr>
            <a:spLocks noChangeArrowheads="1"/>
          </p:cNvSpPr>
          <p:nvPr/>
        </p:nvSpPr>
        <p:spPr bwMode="auto">
          <a:xfrm>
            <a:off x="3286125" y="2627313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6909" name="Oval 45"/>
          <p:cNvSpPr>
            <a:spLocks noChangeArrowheads="1"/>
          </p:cNvSpPr>
          <p:nvPr/>
        </p:nvSpPr>
        <p:spPr bwMode="auto">
          <a:xfrm>
            <a:off x="3286125" y="3565525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6910" name="Oval 46"/>
          <p:cNvSpPr>
            <a:spLocks noChangeArrowheads="1"/>
          </p:cNvSpPr>
          <p:nvPr/>
        </p:nvSpPr>
        <p:spPr bwMode="auto">
          <a:xfrm>
            <a:off x="3286125" y="450215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6912" name="WordArt 48"/>
          <p:cNvSpPr>
            <a:spLocks noChangeArrowheads="1" noChangeShapeType="1" noTextEdit="1"/>
          </p:cNvSpPr>
          <p:nvPr/>
        </p:nvSpPr>
        <p:spPr bwMode="auto">
          <a:xfrm>
            <a:off x="1724025" y="1011238"/>
            <a:ext cx="1704975" cy="320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3.º ano</a:t>
            </a:r>
          </a:p>
        </p:txBody>
      </p:sp>
      <p:sp>
        <p:nvSpPr>
          <p:cNvPr id="36913" name="Line 49"/>
          <p:cNvSpPr>
            <a:spLocks noChangeShapeType="1"/>
          </p:cNvSpPr>
          <p:nvPr/>
        </p:nvSpPr>
        <p:spPr bwMode="auto">
          <a:xfrm>
            <a:off x="1628775" y="1403350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6914" name="Line 50"/>
          <p:cNvSpPr>
            <a:spLocks noChangeShapeType="1"/>
          </p:cNvSpPr>
          <p:nvPr/>
        </p:nvSpPr>
        <p:spPr bwMode="auto">
          <a:xfrm>
            <a:off x="3573463" y="1042988"/>
            <a:ext cx="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15888" y="38100"/>
            <a:ext cx="64087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3 – Divide e classifica as palavras quanto ao número de sílabas :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2060575" y="614363"/>
            <a:ext cx="1873250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Divisão silábica</a:t>
            </a: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4005263" y="614363"/>
            <a:ext cx="11525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nº de sílabas</a:t>
            </a: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88913" y="97472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provérbio</a:t>
            </a: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188913" y="126206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garfo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88913" y="154940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arquipélago</a:t>
            </a: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88913" y="183673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rã</a:t>
            </a:r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2060575" y="974725"/>
            <a:ext cx="18732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4005263" y="974725"/>
            <a:ext cx="11525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0575" y="1262063"/>
            <a:ext cx="18732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4005263" y="1262063"/>
            <a:ext cx="11525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060575" y="1549400"/>
            <a:ext cx="18732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4005263" y="1549400"/>
            <a:ext cx="11525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7905" name="Rectangle 17"/>
          <p:cNvSpPr>
            <a:spLocks noChangeArrowheads="1"/>
          </p:cNvSpPr>
          <p:nvPr/>
        </p:nvSpPr>
        <p:spPr bwMode="auto">
          <a:xfrm>
            <a:off x="2060575" y="1836738"/>
            <a:ext cx="18732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4005263" y="1836738"/>
            <a:ext cx="11525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5229225" y="612775"/>
            <a:ext cx="14398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Classificação</a:t>
            </a:r>
          </a:p>
        </p:txBody>
      </p:sp>
      <p:sp>
        <p:nvSpPr>
          <p:cNvPr id="37908" name="Rectangle 20"/>
          <p:cNvSpPr>
            <a:spLocks noChangeArrowheads="1"/>
          </p:cNvSpPr>
          <p:nvPr/>
        </p:nvSpPr>
        <p:spPr bwMode="auto">
          <a:xfrm>
            <a:off x="5229225" y="973138"/>
            <a:ext cx="14398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5229225" y="1260475"/>
            <a:ext cx="14398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5229225" y="1547813"/>
            <a:ext cx="14398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7911" name="Rectangle 23"/>
          <p:cNvSpPr>
            <a:spLocks noChangeArrowheads="1"/>
          </p:cNvSpPr>
          <p:nvPr/>
        </p:nvSpPr>
        <p:spPr bwMode="auto">
          <a:xfrm>
            <a:off x="5229225" y="1835150"/>
            <a:ext cx="14398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188913" y="614363"/>
            <a:ext cx="18002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Palavra</a:t>
            </a:r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115888" y="2268538"/>
            <a:ext cx="64087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4 – Expande as frases tornando-as mais completas.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7914" name="Rectangle 26"/>
          <p:cNvSpPr>
            <a:spLocks noChangeArrowheads="1"/>
          </p:cNvSpPr>
          <p:nvPr/>
        </p:nvSpPr>
        <p:spPr bwMode="auto">
          <a:xfrm>
            <a:off x="404813" y="2700338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 flor nasceu.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04813" y="3348038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gato fugiu.</a:t>
            </a:r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04813" y="4068763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menino brinca.</a:t>
            </a:r>
          </a:p>
        </p:txBody>
      </p:sp>
      <p:sp>
        <p:nvSpPr>
          <p:cNvPr id="37918" name="Line 30"/>
          <p:cNvSpPr>
            <a:spLocks noChangeShapeType="1"/>
          </p:cNvSpPr>
          <p:nvPr/>
        </p:nvSpPr>
        <p:spPr bwMode="auto">
          <a:xfrm>
            <a:off x="476250" y="3276600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7919" name="Line 31"/>
          <p:cNvSpPr>
            <a:spLocks noChangeShapeType="1"/>
          </p:cNvSpPr>
          <p:nvPr/>
        </p:nvSpPr>
        <p:spPr bwMode="auto">
          <a:xfrm>
            <a:off x="476250" y="3995738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7920" name="Line 32"/>
          <p:cNvSpPr>
            <a:spLocks noChangeShapeType="1"/>
          </p:cNvSpPr>
          <p:nvPr/>
        </p:nvSpPr>
        <p:spPr bwMode="auto">
          <a:xfrm>
            <a:off x="476250" y="4643438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115888" y="4787900"/>
            <a:ext cx="64087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5 – Classifica as seguintes frases quanto à forma.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404813" y="5289550"/>
            <a:ext cx="367188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Este jardim não tem flores.		Forma ___________________</a:t>
            </a:r>
          </a:p>
        </p:txBody>
      </p:sp>
      <p:sp>
        <p:nvSpPr>
          <p:cNvPr id="37923" name="Rectangle 35"/>
          <p:cNvSpPr>
            <a:spLocks noChangeArrowheads="1"/>
          </p:cNvSpPr>
          <p:nvPr/>
        </p:nvSpPr>
        <p:spPr bwMode="auto">
          <a:xfrm>
            <a:off x="404813" y="5649913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Verão faz lembrar férias.		Forma ___________________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404813" y="6010275"/>
            <a:ext cx="367188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 chuva é triste, mas necessária.		Forma ___________________</a:t>
            </a:r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404813" y="6370638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Os animais não falam.			Forma ___________________</a:t>
            </a:r>
          </a:p>
        </p:txBody>
      </p:sp>
      <p:sp>
        <p:nvSpPr>
          <p:cNvPr id="37926" name="Line 38"/>
          <p:cNvSpPr>
            <a:spLocks noChangeShapeType="1"/>
          </p:cNvSpPr>
          <p:nvPr/>
        </p:nvSpPr>
        <p:spPr bwMode="auto">
          <a:xfrm>
            <a:off x="2708275" y="5505450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7927" name="Line 39"/>
          <p:cNvSpPr>
            <a:spLocks noChangeShapeType="1"/>
          </p:cNvSpPr>
          <p:nvPr/>
        </p:nvSpPr>
        <p:spPr bwMode="auto">
          <a:xfrm>
            <a:off x="2708275" y="5865813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7928" name="Line 40"/>
          <p:cNvSpPr>
            <a:spLocks noChangeShapeType="1"/>
          </p:cNvSpPr>
          <p:nvPr/>
        </p:nvSpPr>
        <p:spPr bwMode="auto">
          <a:xfrm>
            <a:off x="3213100" y="6226175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7929" name="Line 41"/>
          <p:cNvSpPr>
            <a:spLocks noChangeShapeType="1"/>
          </p:cNvSpPr>
          <p:nvPr/>
        </p:nvSpPr>
        <p:spPr bwMode="auto">
          <a:xfrm>
            <a:off x="2349500" y="6586538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115888" y="6878638"/>
            <a:ext cx="64087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6 – Copia  as  frases,  substituindo  as  palavras  sublinhadas  por  palavras</a:t>
            </a:r>
          </a:p>
          <a:p>
            <a:r>
              <a:rPr lang="pt-PT" sz="1400" b="1" i="1"/>
              <a:t>      sinónimas.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404813" y="7380288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Bruno </a:t>
            </a:r>
            <a:r>
              <a:rPr lang="pt-PT" sz="1400" u="sng"/>
              <a:t>iniciou</a:t>
            </a:r>
            <a:r>
              <a:rPr lang="pt-PT" sz="1400"/>
              <a:t> o seu trabalho.</a:t>
            </a:r>
          </a:p>
        </p:txBody>
      </p:sp>
      <p:sp>
        <p:nvSpPr>
          <p:cNvPr id="37932" name="Rectangle 44"/>
          <p:cNvSpPr>
            <a:spLocks noChangeArrowheads="1"/>
          </p:cNvSpPr>
          <p:nvPr/>
        </p:nvSpPr>
        <p:spPr bwMode="auto">
          <a:xfrm>
            <a:off x="404813" y="7956550"/>
            <a:ext cx="367188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 nossa maior </a:t>
            </a:r>
            <a:r>
              <a:rPr lang="pt-PT" sz="1400" u="sng"/>
              <a:t>fortuna</a:t>
            </a:r>
            <a:r>
              <a:rPr lang="pt-PT" sz="1400"/>
              <a:t> é a saúde.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404813" y="8532813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meu gato é </a:t>
            </a:r>
            <a:r>
              <a:rPr lang="pt-PT" sz="1400" u="sng"/>
              <a:t>negro</a:t>
            </a:r>
            <a:r>
              <a:rPr lang="pt-PT" sz="1400"/>
              <a:t>.</a:t>
            </a:r>
          </a:p>
        </p:txBody>
      </p:sp>
      <p:sp>
        <p:nvSpPr>
          <p:cNvPr id="37934" name="Line 46"/>
          <p:cNvSpPr>
            <a:spLocks noChangeShapeType="1"/>
          </p:cNvSpPr>
          <p:nvPr/>
        </p:nvSpPr>
        <p:spPr bwMode="auto">
          <a:xfrm>
            <a:off x="476250" y="7956550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7935" name="Line 47"/>
          <p:cNvSpPr>
            <a:spLocks noChangeShapeType="1"/>
          </p:cNvSpPr>
          <p:nvPr/>
        </p:nvSpPr>
        <p:spPr bwMode="auto">
          <a:xfrm>
            <a:off x="476250" y="8534400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7936" name="Line 48"/>
          <p:cNvSpPr>
            <a:spLocks noChangeShapeType="1"/>
          </p:cNvSpPr>
          <p:nvPr/>
        </p:nvSpPr>
        <p:spPr bwMode="auto">
          <a:xfrm>
            <a:off x="476250" y="9109075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44450" y="38100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7 – Escreve antónimos de :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333375" y="468313"/>
            <a:ext cx="1800225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magra - </a:t>
            </a:r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1054100" y="684213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2420938" y="468313"/>
            <a:ext cx="1800225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verdade - </a:t>
            </a:r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3284538" y="684213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4797425" y="468313"/>
            <a:ext cx="1800225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leva - </a:t>
            </a:r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5373688" y="684213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333375" y="828675"/>
            <a:ext cx="18002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velhos - </a:t>
            </a:r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>
            <a:off x="1054100" y="1044575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2420938" y="828675"/>
            <a:ext cx="18002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amargo - </a:t>
            </a:r>
          </a:p>
        </p:txBody>
      </p:sp>
      <p:sp>
        <p:nvSpPr>
          <p:cNvPr id="38926" name="Line 14"/>
          <p:cNvSpPr>
            <a:spLocks noChangeShapeType="1"/>
          </p:cNvSpPr>
          <p:nvPr/>
        </p:nvSpPr>
        <p:spPr bwMode="auto">
          <a:xfrm>
            <a:off x="3284538" y="104457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8927" name="Rectangle 15"/>
          <p:cNvSpPr>
            <a:spLocks noChangeArrowheads="1"/>
          </p:cNvSpPr>
          <p:nvPr/>
        </p:nvSpPr>
        <p:spPr bwMode="auto">
          <a:xfrm>
            <a:off x="4797425" y="828675"/>
            <a:ext cx="18002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alto - </a:t>
            </a:r>
          </a:p>
        </p:txBody>
      </p:sp>
      <p:sp>
        <p:nvSpPr>
          <p:cNvPr id="38928" name="Line 16"/>
          <p:cNvSpPr>
            <a:spLocks noChangeShapeType="1"/>
          </p:cNvSpPr>
          <p:nvPr/>
        </p:nvSpPr>
        <p:spPr bwMode="auto">
          <a:xfrm>
            <a:off x="5373688" y="104457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8929" name="Rectangle 17"/>
          <p:cNvSpPr>
            <a:spLocks noChangeArrowheads="1"/>
          </p:cNvSpPr>
          <p:nvPr/>
        </p:nvSpPr>
        <p:spPr bwMode="auto">
          <a:xfrm>
            <a:off x="44450" y="1258888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8 – Assinala com </a:t>
            </a:r>
            <a:r>
              <a:rPr lang="pt-PT" sz="1400" i="1"/>
              <a:t>C</a:t>
            </a:r>
            <a:r>
              <a:rPr lang="pt-PT" sz="1400" b="1" i="1"/>
              <a:t> os substantivos comuns e com </a:t>
            </a:r>
            <a:r>
              <a:rPr lang="pt-PT" sz="1400" i="1"/>
              <a:t>P</a:t>
            </a:r>
            <a:r>
              <a:rPr lang="pt-PT" sz="1400" b="1" i="1"/>
              <a:t> os substantivos próprios.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8931" name="Rectangle 19"/>
          <p:cNvSpPr>
            <a:spLocks noChangeArrowheads="1"/>
          </p:cNvSpPr>
          <p:nvPr/>
        </p:nvSpPr>
        <p:spPr bwMode="auto">
          <a:xfrm>
            <a:off x="692150" y="1763713"/>
            <a:ext cx="79216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livro</a:t>
            </a:r>
          </a:p>
        </p:txBody>
      </p:sp>
      <p:sp>
        <p:nvSpPr>
          <p:cNvPr id="38932" name="Rectangle 20"/>
          <p:cNvSpPr>
            <a:spLocks noChangeArrowheads="1"/>
          </p:cNvSpPr>
          <p:nvPr/>
        </p:nvSpPr>
        <p:spPr bwMode="auto">
          <a:xfrm>
            <a:off x="476250" y="1763713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33" name="Rectangle 21"/>
          <p:cNvSpPr>
            <a:spLocks noChangeArrowheads="1"/>
          </p:cNvSpPr>
          <p:nvPr/>
        </p:nvSpPr>
        <p:spPr bwMode="auto">
          <a:xfrm>
            <a:off x="2276475" y="1763713"/>
            <a:ext cx="79216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Primavera</a:t>
            </a:r>
          </a:p>
        </p:txBody>
      </p:sp>
      <p:sp>
        <p:nvSpPr>
          <p:cNvPr id="38934" name="Rectangle 22"/>
          <p:cNvSpPr>
            <a:spLocks noChangeArrowheads="1"/>
          </p:cNvSpPr>
          <p:nvPr/>
        </p:nvSpPr>
        <p:spPr bwMode="auto">
          <a:xfrm>
            <a:off x="2060575" y="1763713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35" name="Rectangle 23"/>
          <p:cNvSpPr>
            <a:spLocks noChangeArrowheads="1"/>
          </p:cNvSpPr>
          <p:nvPr/>
        </p:nvSpPr>
        <p:spPr bwMode="auto">
          <a:xfrm>
            <a:off x="3860800" y="1763713"/>
            <a:ext cx="79216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Angola</a:t>
            </a:r>
          </a:p>
        </p:txBody>
      </p:sp>
      <p:sp>
        <p:nvSpPr>
          <p:cNvPr id="38936" name="Rectangle 24"/>
          <p:cNvSpPr>
            <a:spLocks noChangeArrowheads="1"/>
          </p:cNvSpPr>
          <p:nvPr/>
        </p:nvSpPr>
        <p:spPr bwMode="auto">
          <a:xfrm>
            <a:off x="3644900" y="1763713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37" name="Rectangle 25"/>
          <p:cNvSpPr>
            <a:spLocks noChangeArrowheads="1"/>
          </p:cNvSpPr>
          <p:nvPr/>
        </p:nvSpPr>
        <p:spPr bwMode="auto">
          <a:xfrm>
            <a:off x="692150" y="2052638"/>
            <a:ext cx="79216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Helena</a:t>
            </a:r>
          </a:p>
        </p:txBody>
      </p:sp>
      <p:sp>
        <p:nvSpPr>
          <p:cNvPr id="38938" name="Rectangle 26"/>
          <p:cNvSpPr>
            <a:spLocks noChangeArrowheads="1"/>
          </p:cNvSpPr>
          <p:nvPr/>
        </p:nvSpPr>
        <p:spPr bwMode="auto">
          <a:xfrm>
            <a:off x="476250" y="2052638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39" name="Rectangle 27"/>
          <p:cNvSpPr>
            <a:spLocks noChangeArrowheads="1"/>
          </p:cNvSpPr>
          <p:nvPr/>
        </p:nvSpPr>
        <p:spPr bwMode="auto">
          <a:xfrm>
            <a:off x="2276475" y="2052638"/>
            <a:ext cx="79216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mochila</a:t>
            </a:r>
          </a:p>
        </p:txBody>
      </p:sp>
      <p:sp>
        <p:nvSpPr>
          <p:cNvPr id="38940" name="Rectangle 28"/>
          <p:cNvSpPr>
            <a:spLocks noChangeArrowheads="1"/>
          </p:cNvSpPr>
          <p:nvPr/>
        </p:nvSpPr>
        <p:spPr bwMode="auto">
          <a:xfrm>
            <a:off x="2060575" y="2052638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41" name="Rectangle 29"/>
          <p:cNvSpPr>
            <a:spLocks noChangeArrowheads="1"/>
          </p:cNvSpPr>
          <p:nvPr/>
        </p:nvSpPr>
        <p:spPr bwMode="auto">
          <a:xfrm>
            <a:off x="3860800" y="2052638"/>
            <a:ext cx="79216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planta</a:t>
            </a:r>
          </a:p>
        </p:txBody>
      </p:sp>
      <p:sp>
        <p:nvSpPr>
          <p:cNvPr id="38942" name="Rectangle 30"/>
          <p:cNvSpPr>
            <a:spLocks noChangeArrowheads="1"/>
          </p:cNvSpPr>
          <p:nvPr/>
        </p:nvSpPr>
        <p:spPr bwMode="auto">
          <a:xfrm>
            <a:off x="3644900" y="2052638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43" name="Rectangle 31"/>
          <p:cNvSpPr>
            <a:spLocks noChangeArrowheads="1"/>
          </p:cNvSpPr>
          <p:nvPr/>
        </p:nvSpPr>
        <p:spPr bwMode="auto">
          <a:xfrm>
            <a:off x="692150" y="2339975"/>
            <a:ext cx="79216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menino</a:t>
            </a:r>
          </a:p>
        </p:txBody>
      </p:sp>
      <p:sp>
        <p:nvSpPr>
          <p:cNvPr id="38944" name="Rectangle 32"/>
          <p:cNvSpPr>
            <a:spLocks noChangeArrowheads="1"/>
          </p:cNvSpPr>
          <p:nvPr/>
        </p:nvSpPr>
        <p:spPr bwMode="auto">
          <a:xfrm>
            <a:off x="476250" y="2339975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45" name="Rectangle 33"/>
          <p:cNvSpPr>
            <a:spLocks noChangeArrowheads="1"/>
          </p:cNvSpPr>
          <p:nvPr/>
        </p:nvSpPr>
        <p:spPr bwMode="auto">
          <a:xfrm>
            <a:off x="2276475" y="2339975"/>
            <a:ext cx="79216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Évora</a:t>
            </a:r>
          </a:p>
        </p:txBody>
      </p:sp>
      <p:sp>
        <p:nvSpPr>
          <p:cNvPr id="38946" name="Rectangle 34"/>
          <p:cNvSpPr>
            <a:spLocks noChangeArrowheads="1"/>
          </p:cNvSpPr>
          <p:nvPr/>
        </p:nvSpPr>
        <p:spPr bwMode="auto">
          <a:xfrm>
            <a:off x="2060575" y="2339975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47" name="Rectangle 35"/>
          <p:cNvSpPr>
            <a:spLocks noChangeArrowheads="1"/>
          </p:cNvSpPr>
          <p:nvPr/>
        </p:nvSpPr>
        <p:spPr bwMode="auto">
          <a:xfrm>
            <a:off x="3860800" y="2339975"/>
            <a:ext cx="79216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passeio</a:t>
            </a:r>
          </a:p>
        </p:txBody>
      </p:sp>
      <p:sp>
        <p:nvSpPr>
          <p:cNvPr id="38948" name="Rectangle 36"/>
          <p:cNvSpPr>
            <a:spLocks noChangeArrowheads="1"/>
          </p:cNvSpPr>
          <p:nvPr/>
        </p:nvSpPr>
        <p:spPr bwMode="auto">
          <a:xfrm>
            <a:off x="3644900" y="2339975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50" name="Rectangle 38"/>
          <p:cNvSpPr>
            <a:spLocks noChangeArrowheads="1"/>
          </p:cNvSpPr>
          <p:nvPr/>
        </p:nvSpPr>
        <p:spPr bwMode="auto">
          <a:xfrm>
            <a:off x="5445125" y="1763713"/>
            <a:ext cx="79216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afia</a:t>
            </a:r>
          </a:p>
        </p:txBody>
      </p:sp>
      <p:sp>
        <p:nvSpPr>
          <p:cNvPr id="38951" name="Rectangle 39"/>
          <p:cNvSpPr>
            <a:spLocks noChangeArrowheads="1"/>
          </p:cNvSpPr>
          <p:nvPr/>
        </p:nvSpPr>
        <p:spPr bwMode="auto">
          <a:xfrm>
            <a:off x="5229225" y="1763713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52" name="Rectangle 40"/>
          <p:cNvSpPr>
            <a:spLocks noChangeArrowheads="1"/>
          </p:cNvSpPr>
          <p:nvPr/>
        </p:nvSpPr>
        <p:spPr bwMode="auto">
          <a:xfrm>
            <a:off x="5445125" y="2052638"/>
            <a:ext cx="79216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Junho</a:t>
            </a:r>
          </a:p>
        </p:txBody>
      </p:sp>
      <p:sp>
        <p:nvSpPr>
          <p:cNvPr id="38953" name="Rectangle 41"/>
          <p:cNvSpPr>
            <a:spLocks noChangeArrowheads="1"/>
          </p:cNvSpPr>
          <p:nvPr/>
        </p:nvSpPr>
        <p:spPr bwMode="auto">
          <a:xfrm>
            <a:off x="5229225" y="2052638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54" name="Rectangle 42"/>
          <p:cNvSpPr>
            <a:spLocks noChangeArrowheads="1"/>
          </p:cNvSpPr>
          <p:nvPr/>
        </p:nvSpPr>
        <p:spPr bwMode="auto">
          <a:xfrm>
            <a:off x="5445125" y="2339975"/>
            <a:ext cx="79216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papel</a:t>
            </a:r>
          </a:p>
        </p:txBody>
      </p:sp>
      <p:sp>
        <p:nvSpPr>
          <p:cNvPr id="38955" name="Rectangle 43"/>
          <p:cNvSpPr>
            <a:spLocks noChangeArrowheads="1"/>
          </p:cNvSpPr>
          <p:nvPr/>
        </p:nvSpPr>
        <p:spPr bwMode="auto">
          <a:xfrm>
            <a:off x="5229225" y="2339975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56" name="Rectangle 44"/>
          <p:cNvSpPr>
            <a:spLocks noChangeArrowheads="1"/>
          </p:cNvSpPr>
          <p:nvPr/>
        </p:nvSpPr>
        <p:spPr bwMode="auto">
          <a:xfrm>
            <a:off x="44450" y="2771775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9 – Faz corresponder os nomes colectivos aos seus conjuntos.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8957" name="Oval 45"/>
          <p:cNvSpPr>
            <a:spLocks noChangeArrowheads="1"/>
          </p:cNvSpPr>
          <p:nvPr/>
        </p:nvSpPr>
        <p:spPr bwMode="auto">
          <a:xfrm>
            <a:off x="333375" y="3203575"/>
            <a:ext cx="1079500" cy="360363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pt-PT" sz="1400"/>
              <a:t>multidão</a:t>
            </a:r>
          </a:p>
        </p:txBody>
      </p:sp>
      <p:sp>
        <p:nvSpPr>
          <p:cNvPr id="38958" name="Oval 46"/>
          <p:cNvSpPr>
            <a:spLocks noChangeArrowheads="1"/>
          </p:cNvSpPr>
          <p:nvPr/>
        </p:nvSpPr>
        <p:spPr bwMode="auto">
          <a:xfrm>
            <a:off x="1412875" y="3348038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59" name="Oval 47"/>
          <p:cNvSpPr>
            <a:spLocks noChangeArrowheads="1"/>
          </p:cNvSpPr>
          <p:nvPr/>
        </p:nvSpPr>
        <p:spPr bwMode="auto">
          <a:xfrm>
            <a:off x="333375" y="3562350"/>
            <a:ext cx="1079500" cy="360363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pt-PT" sz="1400"/>
              <a:t>rebanho</a:t>
            </a:r>
          </a:p>
        </p:txBody>
      </p:sp>
      <p:sp>
        <p:nvSpPr>
          <p:cNvPr id="38960" name="Oval 48"/>
          <p:cNvSpPr>
            <a:spLocks noChangeArrowheads="1"/>
          </p:cNvSpPr>
          <p:nvPr/>
        </p:nvSpPr>
        <p:spPr bwMode="auto">
          <a:xfrm>
            <a:off x="1412875" y="3706813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61" name="Oval 49"/>
          <p:cNvSpPr>
            <a:spLocks noChangeArrowheads="1"/>
          </p:cNvSpPr>
          <p:nvPr/>
        </p:nvSpPr>
        <p:spPr bwMode="auto">
          <a:xfrm>
            <a:off x="333375" y="3922713"/>
            <a:ext cx="1079500" cy="360362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pt-PT" sz="1400"/>
              <a:t>bando</a:t>
            </a:r>
          </a:p>
        </p:txBody>
      </p:sp>
      <p:sp>
        <p:nvSpPr>
          <p:cNvPr id="38962" name="Oval 50"/>
          <p:cNvSpPr>
            <a:spLocks noChangeArrowheads="1"/>
          </p:cNvSpPr>
          <p:nvPr/>
        </p:nvSpPr>
        <p:spPr bwMode="auto">
          <a:xfrm>
            <a:off x="1412875" y="4067175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63" name="Oval 51"/>
          <p:cNvSpPr>
            <a:spLocks noChangeArrowheads="1"/>
          </p:cNvSpPr>
          <p:nvPr/>
        </p:nvSpPr>
        <p:spPr bwMode="auto">
          <a:xfrm>
            <a:off x="333375" y="4283075"/>
            <a:ext cx="1079500" cy="360363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pt-PT" sz="1400"/>
              <a:t>manada</a:t>
            </a:r>
          </a:p>
        </p:txBody>
      </p:sp>
      <p:sp>
        <p:nvSpPr>
          <p:cNvPr id="38964" name="Oval 52"/>
          <p:cNvSpPr>
            <a:spLocks noChangeArrowheads="1"/>
          </p:cNvSpPr>
          <p:nvPr/>
        </p:nvSpPr>
        <p:spPr bwMode="auto">
          <a:xfrm>
            <a:off x="1412875" y="4427538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65" name="Oval 53"/>
          <p:cNvSpPr>
            <a:spLocks noChangeArrowheads="1"/>
          </p:cNvSpPr>
          <p:nvPr/>
        </p:nvSpPr>
        <p:spPr bwMode="auto">
          <a:xfrm>
            <a:off x="333375" y="4643438"/>
            <a:ext cx="1079500" cy="360362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pt-PT" sz="1400"/>
              <a:t>cardume</a:t>
            </a:r>
          </a:p>
        </p:txBody>
      </p:sp>
      <p:sp>
        <p:nvSpPr>
          <p:cNvPr id="38966" name="Oval 54"/>
          <p:cNvSpPr>
            <a:spLocks noChangeArrowheads="1"/>
          </p:cNvSpPr>
          <p:nvPr/>
        </p:nvSpPr>
        <p:spPr bwMode="auto">
          <a:xfrm>
            <a:off x="1412875" y="478790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67" name="Oval 55"/>
          <p:cNvSpPr>
            <a:spLocks noChangeArrowheads="1"/>
          </p:cNvSpPr>
          <p:nvPr/>
        </p:nvSpPr>
        <p:spPr bwMode="auto">
          <a:xfrm>
            <a:off x="4725988" y="3203575"/>
            <a:ext cx="1079500" cy="360363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conjunto de peixes</a:t>
            </a:r>
          </a:p>
        </p:txBody>
      </p:sp>
      <p:sp>
        <p:nvSpPr>
          <p:cNvPr id="38968" name="Oval 56"/>
          <p:cNvSpPr>
            <a:spLocks noChangeArrowheads="1"/>
          </p:cNvSpPr>
          <p:nvPr/>
        </p:nvSpPr>
        <p:spPr bwMode="auto">
          <a:xfrm>
            <a:off x="4725988" y="3348038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69" name="Oval 57"/>
          <p:cNvSpPr>
            <a:spLocks noChangeArrowheads="1"/>
          </p:cNvSpPr>
          <p:nvPr/>
        </p:nvSpPr>
        <p:spPr bwMode="auto">
          <a:xfrm>
            <a:off x="4725988" y="3562350"/>
            <a:ext cx="1079500" cy="360363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conjunto de pássaros</a:t>
            </a:r>
          </a:p>
        </p:txBody>
      </p:sp>
      <p:sp>
        <p:nvSpPr>
          <p:cNvPr id="38970" name="Oval 58"/>
          <p:cNvSpPr>
            <a:spLocks noChangeArrowheads="1"/>
          </p:cNvSpPr>
          <p:nvPr/>
        </p:nvSpPr>
        <p:spPr bwMode="auto">
          <a:xfrm>
            <a:off x="4725988" y="3706813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71" name="Oval 59"/>
          <p:cNvSpPr>
            <a:spLocks noChangeArrowheads="1"/>
          </p:cNvSpPr>
          <p:nvPr/>
        </p:nvSpPr>
        <p:spPr bwMode="auto">
          <a:xfrm>
            <a:off x="4725988" y="3922713"/>
            <a:ext cx="1079500" cy="360362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conjunto de pessoas</a:t>
            </a:r>
          </a:p>
        </p:txBody>
      </p:sp>
      <p:sp>
        <p:nvSpPr>
          <p:cNvPr id="38972" name="Oval 60"/>
          <p:cNvSpPr>
            <a:spLocks noChangeArrowheads="1"/>
          </p:cNvSpPr>
          <p:nvPr/>
        </p:nvSpPr>
        <p:spPr bwMode="auto">
          <a:xfrm>
            <a:off x="4725988" y="4067175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73" name="Oval 61"/>
          <p:cNvSpPr>
            <a:spLocks noChangeArrowheads="1"/>
          </p:cNvSpPr>
          <p:nvPr/>
        </p:nvSpPr>
        <p:spPr bwMode="auto">
          <a:xfrm>
            <a:off x="4725988" y="4283075"/>
            <a:ext cx="1079500" cy="360363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conjunto de bois</a:t>
            </a:r>
          </a:p>
        </p:txBody>
      </p:sp>
      <p:sp>
        <p:nvSpPr>
          <p:cNvPr id="38974" name="Oval 62"/>
          <p:cNvSpPr>
            <a:spLocks noChangeArrowheads="1"/>
          </p:cNvSpPr>
          <p:nvPr/>
        </p:nvSpPr>
        <p:spPr bwMode="auto">
          <a:xfrm>
            <a:off x="4725988" y="4427538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75" name="Oval 63"/>
          <p:cNvSpPr>
            <a:spLocks noChangeArrowheads="1"/>
          </p:cNvSpPr>
          <p:nvPr/>
        </p:nvSpPr>
        <p:spPr bwMode="auto">
          <a:xfrm>
            <a:off x="4725988" y="4643438"/>
            <a:ext cx="1079500" cy="360362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conjunto de ovelhas</a:t>
            </a:r>
          </a:p>
        </p:txBody>
      </p:sp>
      <p:sp>
        <p:nvSpPr>
          <p:cNvPr id="38976" name="Oval 64"/>
          <p:cNvSpPr>
            <a:spLocks noChangeArrowheads="1"/>
          </p:cNvSpPr>
          <p:nvPr/>
        </p:nvSpPr>
        <p:spPr bwMode="auto">
          <a:xfrm>
            <a:off x="4725988" y="478790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977" name="Rectangle 65"/>
          <p:cNvSpPr>
            <a:spLocks noChangeArrowheads="1"/>
          </p:cNvSpPr>
          <p:nvPr/>
        </p:nvSpPr>
        <p:spPr bwMode="auto">
          <a:xfrm>
            <a:off x="44450" y="5219700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10 – Escreve no plural os nomes destacados, fazendo as outras alterações, de</a:t>
            </a:r>
          </a:p>
          <a:p>
            <a:r>
              <a:rPr lang="pt-PT" sz="1400" b="1" i="1"/>
              <a:t>        modo a obter frases gramaticalmente correctas.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8978" name="Rectangle 66"/>
          <p:cNvSpPr>
            <a:spLocks noChangeArrowheads="1"/>
          </p:cNvSpPr>
          <p:nvPr/>
        </p:nvSpPr>
        <p:spPr bwMode="auto">
          <a:xfrm>
            <a:off x="404813" y="5795963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Este </a:t>
            </a:r>
            <a:r>
              <a:rPr lang="pt-PT" sz="1400" b="1"/>
              <a:t>papel</a:t>
            </a:r>
            <a:r>
              <a:rPr lang="pt-PT" sz="1400"/>
              <a:t> está mal dobrado.</a:t>
            </a:r>
          </a:p>
        </p:txBody>
      </p:sp>
      <p:sp>
        <p:nvSpPr>
          <p:cNvPr id="38979" name="Rectangle 67"/>
          <p:cNvSpPr>
            <a:spLocks noChangeArrowheads="1"/>
          </p:cNvSpPr>
          <p:nvPr/>
        </p:nvSpPr>
        <p:spPr bwMode="auto">
          <a:xfrm>
            <a:off x="404813" y="6443663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</a:t>
            </a:r>
            <a:r>
              <a:rPr lang="pt-PT" sz="1400" b="1"/>
              <a:t>açúcar</a:t>
            </a:r>
            <a:r>
              <a:rPr lang="pt-PT" sz="1400"/>
              <a:t> agrada às formigas.</a:t>
            </a:r>
          </a:p>
        </p:txBody>
      </p:sp>
      <p:sp>
        <p:nvSpPr>
          <p:cNvPr id="38980" name="Rectangle 68"/>
          <p:cNvSpPr>
            <a:spLocks noChangeArrowheads="1"/>
          </p:cNvSpPr>
          <p:nvPr/>
        </p:nvSpPr>
        <p:spPr bwMode="auto">
          <a:xfrm>
            <a:off x="404813" y="7164388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Aquele </a:t>
            </a:r>
            <a:r>
              <a:rPr lang="pt-PT" sz="1400" b="1"/>
              <a:t>botão</a:t>
            </a:r>
            <a:r>
              <a:rPr lang="pt-PT" sz="1400"/>
              <a:t> está a cair.</a:t>
            </a:r>
          </a:p>
        </p:txBody>
      </p:sp>
      <p:sp>
        <p:nvSpPr>
          <p:cNvPr id="38981" name="Line 69"/>
          <p:cNvSpPr>
            <a:spLocks noChangeShapeType="1"/>
          </p:cNvSpPr>
          <p:nvPr/>
        </p:nvSpPr>
        <p:spPr bwMode="auto">
          <a:xfrm>
            <a:off x="476250" y="6372225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8982" name="Line 70"/>
          <p:cNvSpPr>
            <a:spLocks noChangeShapeType="1"/>
          </p:cNvSpPr>
          <p:nvPr/>
        </p:nvSpPr>
        <p:spPr bwMode="auto">
          <a:xfrm>
            <a:off x="476250" y="7091363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8984" name="Rectangle 72"/>
          <p:cNvSpPr>
            <a:spLocks noChangeArrowheads="1"/>
          </p:cNvSpPr>
          <p:nvPr/>
        </p:nvSpPr>
        <p:spPr bwMode="auto">
          <a:xfrm>
            <a:off x="404813" y="7813675"/>
            <a:ext cx="367188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</a:t>
            </a:r>
            <a:r>
              <a:rPr lang="pt-PT" sz="1400" b="1"/>
              <a:t>camarão</a:t>
            </a:r>
            <a:r>
              <a:rPr lang="pt-PT" sz="1400"/>
              <a:t> é muito bom.</a:t>
            </a:r>
          </a:p>
        </p:txBody>
      </p:sp>
      <p:sp>
        <p:nvSpPr>
          <p:cNvPr id="38985" name="Rectangle 73"/>
          <p:cNvSpPr>
            <a:spLocks noChangeArrowheads="1"/>
          </p:cNvSpPr>
          <p:nvPr/>
        </p:nvSpPr>
        <p:spPr bwMode="auto">
          <a:xfrm>
            <a:off x="404813" y="8534400"/>
            <a:ext cx="367188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</a:t>
            </a:r>
            <a:r>
              <a:rPr lang="pt-PT" sz="1400" b="1"/>
              <a:t>menino</a:t>
            </a:r>
            <a:r>
              <a:rPr lang="pt-PT" sz="1400"/>
              <a:t> foi passear.</a:t>
            </a:r>
          </a:p>
        </p:txBody>
      </p:sp>
      <p:sp>
        <p:nvSpPr>
          <p:cNvPr id="38986" name="Line 74"/>
          <p:cNvSpPr>
            <a:spLocks noChangeShapeType="1"/>
          </p:cNvSpPr>
          <p:nvPr/>
        </p:nvSpPr>
        <p:spPr bwMode="auto">
          <a:xfrm>
            <a:off x="476250" y="7742238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8987" name="Line 75"/>
          <p:cNvSpPr>
            <a:spLocks noChangeShapeType="1"/>
          </p:cNvSpPr>
          <p:nvPr/>
        </p:nvSpPr>
        <p:spPr bwMode="auto">
          <a:xfrm>
            <a:off x="476250" y="8461375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38988" name="Line 76"/>
          <p:cNvSpPr>
            <a:spLocks noChangeShapeType="1"/>
          </p:cNvSpPr>
          <p:nvPr/>
        </p:nvSpPr>
        <p:spPr bwMode="auto">
          <a:xfrm>
            <a:off x="476250" y="9109075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44450" y="38100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11 – Escreve os adjectivos utilizando os diferentes graus.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9966" name="Rectangle 30"/>
          <p:cNvSpPr>
            <a:spLocks noChangeArrowheads="1"/>
          </p:cNvSpPr>
          <p:nvPr/>
        </p:nvSpPr>
        <p:spPr bwMode="auto">
          <a:xfrm>
            <a:off x="549275" y="611188"/>
            <a:ext cx="18002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Diminutivo</a:t>
            </a:r>
          </a:p>
        </p:txBody>
      </p:sp>
      <p:sp>
        <p:nvSpPr>
          <p:cNvPr id="39967" name="Rectangle 31"/>
          <p:cNvSpPr>
            <a:spLocks noChangeArrowheads="1"/>
          </p:cNvSpPr>
          <p:nvPr/>
        </p:nvSpPr>
        <p:spPr bwMode="auto">
          <a:xfrm>
            <a:off x="549275" y="9715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9968" name="Rectangle 32"/>
          <p:cNvSpPr>
            <a:spLocks noChangeArrowheads="1"/>
          </p:cNvSpPr>
          <p:nvPr/>
        </p:nvSpPr>
        <p:spPr bwMode="auto">
          <a:xfrm>
            <a:off x="549275" y="125888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9969" name="Rectangle 33"/>
          <p:cNvSpPr>
            <a:spLocks noChangeArrowheads="1"/>
          </p:cNvSpPr>
          <p:nvPr/>
        </p:nvSpPr>
        <p:spPr bwMode="auto">
          <a:xfrm>
            <a:off x="549275" y="154622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florinha</a:t>
            </a:r>
          </a:p>
        </p:txBody>
      </p:sp>
      <p:sp>
        <p:nvSpPr>
          <p:cNvPr id="39970" name="Rectangle 34"/>
          <p:cNvSpPr>
            <a:spLocks noChangeArrowheads="1"/>
          </p:cNvSpPr>
          <p:nvPr/>
        </p:nvSpPr>
        <p:spPr bwMode="auto">
          <a:xfrm>
            <a:off x="549275" y="183356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9971" name="Rectangle 35"/>
          <p:cNvSpPr>
            <a:spLocks noChangeArrowheads="1"/>
          </p:cNvSpPr>
          <p:nvPr/>
        </p:nvSpPr>
        <p:spPr bwMode="auto">
          <a:xfrm>
            <a:off x="2492375" y="611188"/>
            <a:ext cx="18002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Normal</a:t>
            </a:r>
          </a:p>
        </p:txBody>
      </p:sp>
      <p:sp>
        <p:nvSpPr>
          <p:cNvPr id="39972" name="Rectangle 36"/>
          <p:cNvSpPr>
            <a:spLocks noChangeArrowheads="1"/>
          </p:cNvSpPr>
          <p:nvPr/>
        </p:nvSpPr>
        <p:spPr bwMode="auto">
          <a:xfrm>
            <a:off x="2492375" y="9715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gata</a:t>
            </a:r>
          </a:p>
        </p:txBody>
      </p:sp>
      <p:sp>
        <p:nvSpPr>
          <p:cNvPr id="39973" name="Rectangle 37"/>
          <p:cNvSpPr>
            <a:spLocks noChangeArrowheads="1"/>
          </p:cNvSpPr>
          <p:nvPr/>
        </p:nvSpPr>
        <p:spPr bwMode="auto">
          <a:xfrm>
            <a:off x="2492375" y="125888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9974" name="Rectangle 38"/>
          <p:cNvSpPr>
            <a:spLocks noChangeArrowheads="1"/>
          </p:cNvSpPr>
          <p:nvPr/>
        </p:nvSpPr>
        <p:spPr bwMode="auto">
          <a:xfrm>
            <a:off x="2492375" y="154622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9975" name="Rectangle 39"/>
          <p:cNvSpPr>
            <a:spLocks noChangeArrowheads="1"/>
          </p:cNvSpPr>
          <p:nvPr/>
        </p:nvSpPr>
        <p:spPr bwMode="auto">
          <a:xfrm>
            <a:off x="2492375" y="183356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9976" name="Rectangle 40"/>
          <p:cNvSpPr>
            <a:spLocks noChangeArrowheads="1"/>
          </p:cNvSpPr>
          <p:nvPr/>
        </p:nvSpPr>
        <p:spPr bwMode="auto">
          <a:xfrm>
            <a:off x="4437063" y="611188"/>
            <a:ext cx="18002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Aumentativo</a:t>
            </a:r>
          </a:p>
        </p:txBody>
      </p:sp>
      <p:sp>
        <p:nvSpPr>
          <p:cNvPr id="39977" name="Rectangle 41"/>
          <p:cNvSpPr>
            <a:spLocks noChangeArrowheads="1"/>
          </p:cNvSpPr>
          <p:nvPr/>
        </p:nvSpPr>
        <p:spPr bwMode="auto">
          <a:xfrm>
            <a:off x="4437063" y="9715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9978" name="Rectangle 42"/>
          <p:cNvSpPr>
            <a:spLocks noChangeArrowheads="1"/>
          </p:cNvSpPr>
          <p:nvPr/>
        </p:nvSpPr>
        <p:spPr bwMode="auto">
          <a:xfrm>
            <a:off x="4437063" y="125888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portão</a:t>
            </a:r>
          </a:p>
        </p:txBody>
      </p:sp>
      <p:sp>
        <p:nvSpPr>
          <p:cNvPr id="39979" name="Rectangle 43"/>
          <p:cNvSpPr>
            <a:spLocks noChangeArrowheads="1"/>
          </p:cNvSpPr>
          <p:nvPr/>
        </p:nvSpPr>
        <p:spPr bwMode="auto">
          <a:xfrm>
            <a:off x="4437063" y="154622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39980" name="Rectangle 44"/>
          <p:cNvSpPr>
            <a:spLocks noChangeArrowheads="1"/>
          </p:cNvSpPr>
          <p:nvPr/>
        </p:nvSpPr>
        <p:spPr bwMode="auto">
          <a:xfrm>
            <a:off x="4437063" y="183356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rapagão</a:t>
            </a:r>
          </a:p>
        </p:txBody>
      </p:sp>
      <p:sp>
        <p:nvSpPr>
          <p:cNvPr id="39981" name="Rectangle 45"/>
          <p:cNvSpPr>
            <a:spLocks noChangeArrowheads="1"/>
          </p:cNvSpPr>
          <p:nvPr/>
        </p:nvSpPr>
        <p:spPr bwMode="auto">
          <a:xfrm>
            <a:off x="44450" y="2557463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12 – Sublinha,  a  cores  diferentes,   os   nomes   e   os   adjectivos   que   as</a:t>
            </a:r>
          </a:p>
          <a:p>
            <a:r>
              <a:rPr lang="pt-PT" sz="1400" b="1" i="1"/>
              <a:t>        caracterizam.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9982" name="Rectangle 46"/>
          <p:cNvSpPr>
            <a:spLocks noChangeArrowheads="1"/>
          </p:cNvSpPr>
          <p:nvPr/>
        </p:nvSpPr>
        <p:spPr bwMode="auto">
          <a:xfrm>
            <a:off x="477838" y="3132138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Tx/>
              <a:buChar char="•"/>
            </a:pPr>
            <a:r>
              <a:rPr lang="pt-PT" sz="1400"/>
              <a:t> A casa amarela tem um jardim.</a:t>
            </a:r>
          </a:p>
        </p:txBody>
      </p:sp>
      <p:sp>
        <p:nvSpPr>
          <p:cNvPr id="39983" name="Rectangle 47"/>
          <p:cNvSpPr>
            <a:spLocks noChangeArrowheads="1"/>
          </p:cNvSpPr>
          <p:nvPr/>
        </p:nvSpPr>
        <p:spPr bwMode="auto">
          <a:xfrm>
            <a:off x="3644900" y="3132138"/>
            <a:ext cx="36718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Tx/>
              <a:buChar char="•"/>
            </a:pPr>
            <a:r>
              <a:rPr lang="pt-PT" sz="1400"/>
              <a:t> Que carro lindo !</a:t>
            </a:r>
          </a:p>
        </p:txBody>
      </p:sp>
      <p:sp>
        <p:nvSpPr>
          <p:cNvPr id="39984" name="Rectangle 48"/>
          <p:cNvSpPr>
            <a:spLocks noChangeArrowheads="1"/>
          </p:cNvSpPr>
          <p:nvPr/>
        </p:nvSpPr>
        <p:spPr bwMode="auto">
          <a:xfrm>
            <a:off x="476250" y="3563938"/>
            <a:ext cx="36718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Tx/>
              <a:buChar char="•"/>
            </a:pPr>
            <a:r>
              <a:rPr lang="pt-PT" sz="1400"/>
              <a:t> A boneca é engraçada.</a:t>
            </a:r>
          </a:p>
        </p:txBody>
      </p:sp>
      <p:sp>
        <p:nvSpPr>
          <p:cNvPr id="39985" name="Rectangle 49"/>
          <p:cNvSpPr>
            <a:spLocks noChangeArrowheads="1"/>
          </p:cNvSpPr>
          <p:nvPr/>
        </p:nvSpPr>
        <p:spPr bwMode="auto">
          <a:xfrm>
            <a:off x="3643313" y="3563938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Tx/>
              <a:buChar char="•"/>
            </a:pPr>
            <a:r>
              <a:rPr lang="pt-PT" sz="1400"/>
              <a:t> As camisas sujas são tuas.</a:t>
            </a:r>
          </a:p>
        </p:txBody>
      </p:sp>
      <p:sp>
        <p:nvSpPr>
          <p:cNvPr id="39986" name="Rectangle 50"/>
          <p:cNvSpPr>
            <a:spLocks noChangeArrowheads="1"/>
          </p:cNvSpPr>
          <p:nvPr/>
        </p:nvSpPr>
        <p:spPr bwMode="auto">
          <a:xfrm>
            <a:off x="44450" y="3997325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13 – Completa as frases com os pronomes pessoais convenientes :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9987" name="Rectangle 51"/>
          <p:cNvSpPr>
            <a:spLocks noChangeArrowheads="1"/>
          </p:cNvSpPr>
          <p:nvPr/>
        </p:nvSpPr>
        <p:spPr bwMode="auto">
          <a:xfrm>
            <a:off x="333375" y="5148263"/>
            <a:ext cx="36718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5000"/>
              </a:lnSpc>
            </a:pPr>
            <a:r>
              <a:rPr lang="pt-PT" sz="1400"/>
              <a:t>- ____ sabes onde vive o Mauro ?</a:t>
            </a:r>
          </a:p>
          <a:p>
            <a:pPr>
              <a:lnSpc>
                <a:spcPct val="155000"/>
              </a:lnSpc>
              <a:buFontTx/>
              <a:buChar char="-"/>
            </a:pPr>
            <a:r>
              <a:rPr lang="pt-PT" sz="1400"/>
              <a:t> Sim, ____ vive perto da casa da Mariana. É por isso que ____ chegam sempre</a:t>
            </a:r>
          </a:p>
          <a:p>
            <a:pPr>
              <a:lnSpc>
                <a:spcPct val="155000"/>
              </a:lnSpc>
            </a:pPr>
            <a:r>
              <a:rPr lang="pt-PT" sz="1400"/>
              <a:t>  juntos à escola.</a:t>
            </a:r>
          </a:p>
          <a:p>
            <a:pPr>
              <a:lnSpc>
                <a:spcPct val="155000"/>
              </a:lnSpc>
              <a:buFontTx/>
              <a:buChar char="-"/>
            </a:pPr>
            <a:r>
              <a:rPr lang="pt-PT" sz="1400"/>
              <a:t> ____ nunca   tinha   reparado    nesse    pormenor.   Não ____ esqueçais   que</a:t>
            </a:r>
          </a:p>
          <a:p>
            <a:pPr>
              <a:lnSpc>
                <a:spcPct val="155000"/>
              </a:lnSpc>
            </a:pPr>
            <a:r>
              <a:rPr lang="pt-PT" sz="1400"/>
              <a:t>amanhã ____ iremos todos à biblioteca municipal.</a:t>
            </a:r>
          </a:p>
        </p:txBody>
      </p:sp>
      <p:sp>
        <p:nvSpPr>
          <p:cNvPr id="39988" name="Rectangle 52"/>
          <p:cNvSpPr>
            <a:spLocks noChangeArrowheads="1"/>
          </p:cNvSpPr>
          <p:nvPr/>
        </p:nvSpPr>
        <p:spPr bwMode="auto">
          <a:xfrm>
            <a:off x="44450" y="6372225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14 – Completa o quadro com os verbos nos tempos correctos.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9989" name="Rectangle 53"/>
          <p:cNvSpPr>
            <a:spLocks noChangeArrowheads="1"/>
          </p:cNvSpPr>
          <p:nvPr/>
        </p:nvSpPr>
        <p:spPr bwMode="auto">
          <a:xfrm>
            <a:off x="1628775" y="6953250"/>
            <a:ext cx="16557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PASSADO</a:t>
            </a:r>
          </a:p>
        </p:txBody>
      </p:sp>
      <p:sp>
        <p:nvSpPr>
          <p:cNvPr id="39990" name="Rectangle 54"/>
          <p:cNvSpPr>
            <a:spLocks noChangeArrowheads="1"/>
          </p:cNvSpPr>
          <p:nvPr/>
        </p:nvSpPr>
        <p:spPr bwMode="auto">
          <a:xfrm>
            <a:off x="3357563" y="6953250"/>
            <a:ext cx="165576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PRESENTE</a:t>
            </a:r>
          </a:p>
        </p:txBody>
      </p:sp>
      <p:sp>
        <p:nvSpPr>
          <p:cNvPr id="39991" name="Rectangle 55"/>
          <p:cNvSpPr>
            <a:spLocks noChangeArrowheads="1"/>
          </p:cNvSpPr>
          <p:nvPr/>
        </p:nvSpPr>
        <p:spPr bwMode="auto">
          <a:xfrm>
            <a:off x="5086350" y="6953250"/>
            <a:ext cx="16557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FUTURO</a:t>
            </a:r>
          </a:p>
        </p:txBody>
      </p:sp>
      <p:sp>
        <p:nvSpPr>
          <p:cNvPr id="39992" name="Rectangle 56"/>
          <p:cNvSpPr>
            <a:spLocks noChangeArrowheads="1"/>
          </p:cNvSpPr>
          <p:nvPr/>
        </p:nvSpPr>
        <p:spPr bwMode="auto">
          <a:xfrm>
            <a:off x="188913" y="73136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INICIAR</a:t>
            </a:r>
          </a:p>
        </p:txBody>
      </p:sp>
      <p:sp>
        <p:nvSpPr>
          <p:cNvPr id="39993" name="Rectangle 57"/>
          <p:cNvSpPr>
            <a:spLocks noChangeArrowheads="1"/>
          </p:cNvSpPr>
          <p:nvPr/>
        </p:nvSpPr>
        <p:spPr bwMode="auto">
          <a:xfrm>
            <a:off x="188913" y="76009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LER</a:t>
            </a:r>
          </a:p>
        </p:txBody>
      </p:sp>
      <p:sp>
        <p:nvSpPr>
          <p:cNvPr id="39994" name="Rectangle 58"/>
          <p:cNvSpPr>
            <a:spLocks noChangeArrowheads="1"/>
          </p:cNvSpPr>
          <p:nvPr/>
        </p:nvSpPr>
        <p:spPr bwMode="auto">
          <a:xfrm>
            <a:off x="188913" y="788670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ESTAR</a:t>
            </a:r>
          </a:p>
        </p:txBody>
      </p:sp>
      <p:sp>
        <p:nvSpPr>
          <p:cNvPr id="39995" name="Rectangle 59"/>
          <p:cNvSpPr>
            <a:spLocks noChangeArrowheads="1"/>
          </p:cNvSpPr>
          <p:nvPr/>
        </p:nvSpPr>
        <p:spPr bwMode="auto">
          <a:xfrm>
            <a:off x="188913" y="817403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VIVER</a:t>
            </a:r>
          </a:p>
        </p:txBody>
      </p:sp>
      <p:sp>
        <p:nvSpPr>
          <p:cNvPr id="39996" name="Rectangle 60"/>
          <p:cNvSpPr>
            <a:spLocks noChangeArrowheads="1"/>
          </p:cNvSpPr>
          <p:nvPr/>
        </p:nvSpPr>
        <p:spPr bwMode="auto">
          <a:xfrm>
            <a:off x="188913" y="84613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BRINCAR</a:t>
            </a:r>
          </a:p>
        </p:txBody>
      </p:sp>
      <p:sp>
        <p:nvSpPr>
          <p:cNvPr id="39997" name="Rectangle 61"/>
          <p:cNvSpPr>
            <a:spLocks noChangeArrowheads="1"/>
          </p:cNvSpPr>
          <p:nvPr/>
        </p:nvSpPr>
        <p:spPr bwMode="auto">
          <a:xfrm>
            <a:off x="188913" y="87487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TER</a:t>
            </a:r>
          </a:p>
        </p:txBody>
      </p:sp>
      <p:sp>
        <p:nvSpPr>
          <p:cNvPr id="39998" name="Rectangle 62"/>
          <p:cNvSpPr>
            <a:spLocks noChangeArrowheads="1"/>
          </p:cNvSpPr>
          <p:nvPr/>
        </p:nvSpPr>
        <p:spPr bwMode="auto">
          <a:xfrm>
            <a:off x="1628775" y="73136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Eu</a:t>
            </a:r>
          </a:p>
        </p:txBody>
      </p:sp>
      <p:sp>
        <p:nvSpPr>
          <p:cNvPr id="39999" name="Rectangle 63"/>
          <p:cNvSpPr>
            <a:spLocks noChangeArrowheads="1"/>
          </p:cNvSpPr>
          <p:nvPr/>
        </p:nvSpPr>
        <p:spPr bwMode="auto">
          <a:xfrm>
            <a:off x="3357563" y="73136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Eles</a:t>
            </a:r>
          </a:p>
        </p:txBody>
      </p:sp>
      <p:sp>
        <p:nvSpPr>
          <p:cNvPr id="40000" name="Rectangle 64"/>
          <p:cNvSpPr>
            <a:spLocks noChangeArrowheads="1"/>
          </p:cNvSpPr>
          <p:nvPr/>
        </p:nvSpPr>
        <p:spPr bwMode="auto">
          <a:xfrm>
            <a:off x="5086350" y="73136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Ela</a:t>
            </a:r>
          </a:p>
        </p:txBody>
      </p:sp>
      <p:sp>
        <p:nvSpPr>
          <p:cNvPr id="40001" name="Rectangle 65"/>
          <p:cNvSpPr>
            <a:spLocks noChangeArrowheads="1"/>
          </p:cNvSpPr>
          <p:nvPr/>
        </p:nvSpPr>
        <p:spPr bwMode="auto">
          <a:xfrm>
            <a:off x="1628775" y="76009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</a:t>
            </a:r>
          </a:p>
        </p:txBody>
      </p:sp>
      <p:sp>
        <p:nvSpPr>
          <p:cNvPr id="40002" name="Rectangle 66"/>
          <p:cNvSpPr>
            <a:spLocks noChangeArrowheads="1"/>
          </p:cNvSpPr>
          <p:nvPr/>
        </p:nvSpPr>
        <p:spPr bwMode="auto">
          <a:xfrm>
            <a:off x="3357563" y="76009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Tu</a:t>
            </a:r>
          </a:p>
        </p:txBody>
      </p:sp>
      <p:sp>
        <p:nvSpPr>
          <p:cNvPr id="40003" name="Rectangle 67"/>
          <p:cNvSpPr>
            <a:spLocks noChangeArrowheads="1"/>
          </p:cNvSpPr>
          <p:nvPr/>
        </p:nvSpPr>
        <p:spPr bwMode="auto">
          <a:xfrm>
            <a:off x="5086350" y="76009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Nós</a:t>
            </a:r>
          </a:p>
        </p:txBody>
      </p:sp>
      <p:sp>
        <p:nvSpPr>
          <p:cNvPr id="40004" name="Rectangle 68"/>
          <p:cNvSpPr>
            <a:spLocks noChangeArrowheads="1"/>
          </p:cNvSpPr>
          <p:nvPr/>
        </p:nvSpPr>
        <p:spPr bwMode="auto">
          <a:xfrm>
            <a:off x="1628775" y="788670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Nós</a:t>
            </a:r>
          </a:p>
        </p:txBody>
      </p:sp>
      <p:sp>
        <p:nvSpPr>
          <p:cNvPr id="40005" name="Rectangle 69"/>
          <p:cNvSpPr>
            <a:spLocks noChangeArrowheads="1"/>
          </p:cNvSpPr>
          <p:nvPr/>
        </p:nvSpPr>
        <p:spPr bwMode="auto">
          <a:xfrm>
            <a:off x="3357563" y="788670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</a:t>
            </a:r>
          </a:p>
        </p:txBody>
      </p:sp>
      <p:sp>
        <p:nvSpPr>
          <p:cNvPr id="40006" name="Rectangle 70"/>
          <p:cNvSpPr>
            <a:spLocks noChangeArrowheads="1"/>
          </p:cNvSpPr>
          <p:nvPr/>
        </p:nvSpPr>
        <p:spPr bwMode="auto">
          <a:xfrm>
            <a:off x="5086350" y="788670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</a:t>
            </a:r>
          </a:p>
        </p:txBody>
      </p:sp>
      <p:sp>
        <p:nvSpPr>
          <p:cNvPr id="40007" name="Rectangle 71"/>
          <p:cNvSpPr>
            <a:spLocks noChangeArrowheads="1"/>
          </p:cNvSpPr>
          <p:nvPr/>
        </p:nvSpPr>
        <p:spPr bwMode="auto">
          <a:xfrm>
            <a:off x="1628775" y="81740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Elas</a:t>
            </a:r>
          </a:p>
        </p:txBody>
      </p:sp>
      <p:sp>
        <p:nvSpPr>
          <p:cNvPr id="40008" name="Rectangle 72"/>
          <p:cNvSpPr>
            <a:spLocks noChangeArrowheads="1"/>
          </p:cNvSpPr>
          <p:nvPr/>
        </p:nvSpPr>
        <p:spPr bwMode="auto">
          <a:xfrm>
            <a:off x="3357563" y="81740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Eu</a:t>
            </a:r>
          </a:p>
        </p:txBody>
      </p:sp>
      <p:sp>
        <p:nvSpPr>
          <p:cNvPr id="40009" name="Rectangle 73"/>
          <p:cNvSpPr>
            <a:spLocks noChangeArrowheads="1"/>
          </p:cNvSpPr>
          <p:nvPr/>
        </p:nvSpPr>
        <p:spPr bwMode="auto">
          <a:xfrm>
            <a:off x="5086350" y="81740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Tu</a:t>
            </a:r>
          </a:p>
        </p:txBody>
      </p:sp>
      <p:sp>
        <p:nvSpPr>
          <p:cNvPr id="40010" name="Rectangle 74"/>
          <p:cNvSpPr>
            <a:spLocks noChangeArrowheads="1"/>
          </p:cNvSpPr>
          <p:nvPr/>
        </p:nvSpPr>
        <p:spPr bwMode="auto">
          <a:xfrm>
            <a:off x="1628775" y="84613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Tu</a:t>
            </a:r>
          </a:p>
        </p:txBody>
      </p:sp>
      <p:sp>
        <p:nvSpPr>
          <p:cNvPr id="40011" name="Rectangle 75"/>
          <p:cNvSpPr>
            <a:spLocks noChangeArrowheads="1"/>
          </p:cNvSpPr>
          <p:nvPr/>
        </p:nvSpPr>
        <p:spPr bwMode="auto">
          <a:xfrm>
            <a:off x="3357563" y="84613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Nós</a:t>
            </a:r>
          </a:p>
        </p:txBody>
      </p:sp>
      <p:sp>
        <p:nvSpPr>
          <p:cNvPr id="40012" name="Rectangle 76"/>
          <p:cNvSpPr>
            <a:spLocks noChangeArrowheads="1"/>
          </p:cNvSpPr>
          <p:nvPr/>
        </p:nvSpPr>
        <p:spPr bwMode="auto">
          <a:xfrm>
            <a:off x="5086350" y="84613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Eles</a:t>
            </a:r>
          </a:p>
        </p:txBody>
      </p:sp>
      <p:sp>
        <p:nvSpPr>
          <p:cNvPr id="40013" name="Rectangle 77"/>
          <p:cNvSpPr>
            <a:spLocks noChangeArrowheads="1"/>
          </p:cNvSpPr>
          <p:nvPr/>
        </p:nvSpPr>
        <p:spPr bwMode="auto">
          <a:xfrm>
            <a:off x="1628775" y="87487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Ela</a:t>
            </a:r>
          </a:p>
        </p:txBody>
      </p:sp>
      <p:sp>
        <p:nvSpPr>
          <p:cNvPr id="40014" name="Rectangle 78"/>
          <p:cNvSpPr>
            <a:spLocks noChangeArrowheads="1"/>
          </p:cNvSpPr>
          <p:nvPr/>
        </p:nvSpPr>
        <p:spPr bwMode="auto">
          <a:xfrm>
            <a:off x="3357563" y="87487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Eles</a:t>
            </a:r>
          </a:p>
        </p:txBody>
      </p:sp>
      <p:sp>
        <p:nvSpPr>
          <p:cNvPr id="40015" name="Rectangle 79"/>
          <p:cNvSpPr>
            <a:spLocks noChangeArrowheads="1"/>
          </p:cNvSpPr>
          <p:nvPr/>
        </p:nvSpPr>
        <p:spPr bwMode="auto">
          <a:xfrm>
            <a:off x="5086350" y="87487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Eu</a:t>
            </a:r>
          </a:p>
        </p:txBody>
      </p:sp>
      <p:sp>
        <p:nvSpPr>
          <p:cNvPr id="40016" name="Rectangle 80"/>
          <p:cNvSpPr>
            <a:spLocks noChangeArrowheads="1"/>
          </p:cNvSpPr>
          <p:nvPr/>
        </p:nvSpPr>
        <p:spPr bwMode="auto">
          <a:xfrm>
            <a:off x="549275" y="212407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0017" name="Rectangle 81"/>
          <p:cNvSpPr>
            <a:spLocks noChangeArrowheads="1"/>
          </p:cNvSpPr>
          <p:nvPr/>
        </p:nvSpPr>
        <p:spPr bwMode="auto">
          <a:xfrm>
            <a:off x="2492375" y="212407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rico</a:t>
            </a:r>
          </a:p>
        </p:txBody>
      </p:sp>
      <p:sp>
        <p:nvSpPr>
          <p:cNvPr id="40018" name="Rectangle 82"/>
          <p:cNvSpPr>
            <a:spLocks noChangeArrowheads="1"/>
          </p:cNvSpPr>
          <p:nvPr/>
        </p:nvSpPr>
        <p:spPr bwMode="auto">
          <a:xfrm>
            <a:off x="4437063" y="212407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476250" y="1403350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Palavra</a:t>
            </a: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476250" y="176371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doce</a:t>
            </a: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476250" y="20510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frio</a:t>
            </a: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476250" y="233997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aumentar</a:t>
            </a:r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476250" y="262731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penteado</a:t>
            </a:r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476250" y="29146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tarde</a:t>
            </a:r>
          </a:p>
        </p:txBody>
      </p:sp>
      <p:sp>
        <p:nvSpPr>
          <p:cNvPr id="5147" name="Rectangle 27"/>
          <p:cNvSpPr>
            <a:spLocks noChangeArrowheads="1"/>
          </p:cNvSpPr>
          <p:nvPr/>
        </p:nvSpPr>
        <p:spPr bwMode="auto">
          <a:xfrm>
            <a:off x="476250" y="32019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calçar</a:t>
            </a:r>
          </a:p>
        </p:txBody>
      </p:sp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Completa os quadros.</a:t>
            </a:r>
            <a:endParaRPr lang="pt-PT" sz="1400" b="1"/>
          </a:p>
        </p:txBody>
      </p:sp>
      <p:sp>
        <p:nvSpPr>
          <p:cNvPr id="5150" name="Rectangle 30"/>
          <p:cNvSpPr>
            <a:spLocks noChangeArrowheads="1"/>
          </p:cNvSpPr>
          <p:nvPr/>
        </p:nvSpPr>
        <p:spPr bwMode="auto">
          <a:xfrm>
            <a:off x="3500438" y="1403350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Antónimo</a:t>
            </a:r>
          </a:p>
        </p:txBody>
      </p:sp>
      <p:sp>
        <p:nvSpPr>
          <p:cNvPr id="5151" name="Rectangle 31"/>
          <p:cNvSpPr>
            <a:spLocks noChangeArrowheads="1"/>
          </p:cNvSpPr>
          <p:nvPr/>
        </p:nvSpPr>
        <p:spPr bwMode="auto">
          <a:xfrm>
            <a:off x="3500438" y="176371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152" name="Rectangle 32"/>
          <p:cNvSpPr>
            <a:spLocks noChangeArrowheads="1"/>
          </p:cNvSpPr>
          <p:nvPr/>
        </p:nvSpPr>
        <p:spPr bwMode="auto">
          <a:xfrm>
            <a:off x="3500438" y="20510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3500438" y="233997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154" name="Rectangle 34"/>
          <p:cNvSpPr>
            <a:spLocks noChangeArrowheads="1"/>
          </p:cNvSpPr>
          <p:nvPr/>
        </p:nvSpPr>
        <p:spPr bwMode="auto">
          <a:xfrm>
            <a:off x="3500438" y="262731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3500438" y="29146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156" name="Rectangle 36"/>
          <p:cNvSpPr>
            <a:spLocks noChangeArrowheads="1"/>
          </p:cNvSpPr>
          <p:nvPr/>
        </p:nvSpPr>
        <p:spPr bwMode="auto">
          <a:xfrm>
            <a:off x="3500438" y="32019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164" name="Rectangle 44"/>
          <p:cNvSpPr>
            <a:spLocks noChangeArrowheads="1"/>
          </p:cNvSpPr>
          <p:nvPr/>
        </p:nvSpPr>
        <p:spPr bwMode="auto">
          <a:xfrm>
            <a:off x="476250" y="3781425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Masculino</a:t>
            </a:r>
          </a:p>
        </p:txBody>
      </p:sp>
      <p:sp>
        <p:nvSpPr>
          <p:cNvPr id="5165" name="Rectangle 45"/>
          <p:cNvSpPr>
            <a:spLocks noChangeArrowheads="1"/>
          </p:cNvSpPr>
          <p:nvPr/>
        </p:nvSpPr>
        <p:spPr bwMode="auto">
          <a:xfrm>
            <a:off x="476250" y="41417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pintor</a:t>
            </a:r>
          </a:p>
        </p:txBody>
      </p:sp>
      <p:sp>
        <p:nvSpPr>
          <p:cNvPr id="5166" name="Rectangle 46"/>
          <p:cNvSpPr>
            <a:spLocks noChangeArrowheads="1"/>
          </p:cNvSpPr>
          <p:nvPr/>
        </p:nvSpPr>
        <p:spPr bwMode="auto">
          <a:xfrm>
            <a:off x="476250" y="44291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tio</a:t>
            </a:r>
          </a:p>
        </p:txBody>
      </p:sp>
      <p:sp>
        <p:nvSpPr>
          <p:cNvPr id="5167" name="Rectangle 47"/>
          <p:cNvSpPr>
            <a:spLocks noChangeArrowheads="1"/>
          </p:cNvSpPr>
          <p:nvPr/>
        </p:nvSpPr>
        <p:spPr bwMode="auto">
          <a:xfrm>
            <a:off x="476250" y="47180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</a:t>
            </a:r>
          </a:p>
        </p:txBody>
      </p:sp>
      <p:sp>
        <p:nvSpPr>
          <p:cNvPr id="5168" name="Rectangle 48"/>
          <p:cNvSpPr>
            <a:spLocks noChangeArrowheads="1"/>
          </p:cNvSpPr>
          <p:nvPr/>
        </p:nvSpPr>
        <p:spPr bwMode="auto">
          <a:xfrm>
            <a:off x="476250" y="50053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valentão</a:t>
            </a:r>
          </a:p>
        </p:txBody>
      </p:sp>
      <p:sp>
        <p:nvSpPr>
          <p:cNvPr id="5169" name="Rectangle 49"/>
          <p:cNvSpPr>
            <a:spLocks noChangeArrowheads="1"/>
          </p:cNvSpPr>
          <p:nvPr/>
        </p:nvSpPr>
        <p:spPr bwMode="auto">
          <a:xfrm>
            <a:off x="476250" y="52927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patrão</a:t>
            </a:r>
          </a:p>
        </p:txBody>
      </p:sp>
      <p:sp>
        <p:nvSpPr>
          <p:cNvPr id="5170" name="Rectangle 50"/>
          <p:cNvSpPr>
            <a:spLocks noChangeArrowheads="1"/>
          </p:cNvSpPr>
          <p:nvPr/>
        </p:nvSpPr>
        <p:spPr bwMode="auto">
          <a:xfrm>
            <a:off x="476250" y="55800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</a:t>
            </a:r>
          </a:p>
        </p:txBody>
      </p:sp>
      <p:sp>
        <p:nvSpPr>
          <p:cNvPr id="5172" name="Rectangle 52"/>
          <p:cNvSpPr>
            <a:spLocks noChangeArrowheads="1"/>
          </p:cNvSpPr>
          <p:nvPr/>
        </p:nvSpPr>
        <p:spPr bwMode="auto">
          <a:xfrm>
            <a:off x="3500438" y="3781425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Feminino</a:t>
            </a:r>
          </a:p>
        </p:txBody>
      </p:sp>
      <p:sp>
        <p:nvSpPr>
          <p:cNvPr id="5173" name="Rectangle 53"/>
          <p:cNvSpPr>
            <a:spLocks noChangeArrowheads="1"/>
          </p:cNvSpPr>
          <p:nvPr/>
        </p:nvSpPr>
        <p:spPr bwMode="auto">
          <a:xfrm>
            <a:off x="3500438" y="41417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5174" name="Rectangle 54"/>
          <p:cNvSpPr>
            <a:spLocks noChangeArrowheads="1"/>
          </p:cNvSpPr>
          <p:nvPr/>
        </p:nvSpPr>
        <p:spPr bwMode="auto">
          <a:xfrm>
            <a:off x="3500438" y="44291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5175" name="Rectangle 55"/>
          <p:cNvSpPr>
            <a:spLocks noChangeArrowheads="1"/>
          </p:cNvSpPr>
          <p:nvPr/>
        </p:nvSpPr>
        <p:spPr bwMode="auto">
          <a:xfrm>
            <a:off x="3500438" y="47180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 aldeã</a:t>
            </a:r>
          </a:p>
        </p:txBody>
      </p:sp>
      <p:sp>
        <p:nvSpPr>
          <p:cNvPr id="5176" name="Rectangle 56"/>
          <p:cNvSpPr>
            <a:spLocks noChangeArrowheads="1"/>
          </p:cNvSpPr>
          <p:nvPr/>
        </p:nvSpPr>
        <p:spPr bwMode="auto">
          <a:xfrm>
            <a:off x="3500438" y="50053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5177" name="Rectangle 57"/>
          <p:cNvSpPr>
            <a:spLocks noChangeArrowheads="1"/>
          </p:cNvSpPr>
          <p:nvPr/>
        </p:nvSpPr>
        <p:spPr bwMode="auto">
          <a:xfrm>
            <a:off x="3500438" y="52927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5178" name="Rectangle 58"/>
          <p:cNvSpPr>
            <a:spLocks noChangeArrowheads="1"/>
          </p:cNvSpPr>
          <p:nvPr/>
        </p:nvSpPr>
        <p:spPr bwMode="auto">
          <a:xfrm>
            <a:off x="3500438" y="55800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 imperatriz</a:t>
            </a:r>
          </a:p>
        </p:txBody>
      </p:sp>
      <p:sp>
        <p:nvSpPr>
          <p:cNvPr id="5179" name="Rectangle 59"/>
          <p:cNvSpPr>
            <a:spLocks noChangeArrowheads="1"/>
          </p:cNvSpPr>
          <p:nvPr/>
        </p:nvSpPr>
        <p:spPr bwMode="auto">
          <a:xfrm>
            <a:off x="476250" y="6156325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Singular</a:t>
            </a:r>
          </a:p>
        </p:txBody>
      </p:sp>
      <p:sp>
        <p:nvSpPr>
          <p:cNvPr id="5180" name="Rectangle 60"/>
          <p:cNvSpPr>
            <a:spLocks noChangeArrowheads="1"/>
          </p:cNvSpPr>
          <p:nvPr/>
        </p:nvSpPr>
        <p:spPr bwMode="auto">
          <a:xfrm>
            <a:off x="476250" y="65166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freguês</a:t>
            </a:r>
          </a:p>
        </p:txBody>
      </p:sp>
      <p:sp>
        <p:nvSpPr>
          <p:cNvPr id="5181" name="Rectangle 61"/>
          <p:cNvSpPr>
            <a:spLocks noChangeArrowheads="1"/>
          </p:cNvSpPr>
          <p:nvPr/>
        </p:nvSpPr>
        <p:spPr bwMode="auto">
          <a:xfrm>
            <a:off x="476250" y="68040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porco</a:t>
            </a:r>
          </a:p>
        </p:txBody>
      </p:sp>
      <p:sp>
        <p:nvSpPr>
          <p:cNvPr id="5182" name="Rectangle 62"/>
          <p:cNvSpPr>
            <a:spLocks noChangeArrowheads="1"/>
          </p:cNvSpPr>
          <p:nvPr/>
        </p:nvSpPr>
        <p:spPr bwMode="auto">
          <a:xfrm>
            <a:off x="476250" y="70929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leitor</a:t>
            </a:r>
          </a:p>
        </p:txBody>
      </p:sp>
      <p:sp>
        <p:nvSpPr>
          <p:cNvPr id="5183" name="Rectangle 63"/>
          <p:cNvSpPr>
            <a:spLocks noChangeArrowheads="1"/>
          </p:cNvSpPr>
          <p:nvPr/>
        </p:nvSpPr>
        <p:spPr bwMode="auto">
          <a:xfrm>
            <a:off x="476250" y="73802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lápis</a:t>
            </a:r>
          </a:p>
        </p:txBody>
      </p:sp>
      <p:sp>
        <p:nvSpPr>
          <p:cNvPr id="5184" name="Rectangle 64"/>
          <p:cNvSpPr>
            <a:spLocks noChangeArrowheads="1"/>
          </p:cNvSpPr>
          <p:nvPr/>
        </p:nvSpPr>
        <p:spPr bwMode="auto">
          <a:xfrm>
            <a:off x="476250" y="76676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mão</a:t>
            </a:r>
          </a:p>
        </p:txBody>
      </p:sp>
      <p:sp>
        <p:nvSpPr>
          <p:cNvPr id="5185" name="Rectangle 65"/>
          <p:cNvSpPr>
            <a:spLocks noChangeArrowheads="1"/>
          </p:cNvSpPr>
          <p:nvPr/>
        </p:nvSpPr>
        <p:spPr bwMode="auto">
          <a:xfrm>
            <a:off x="476250" y="79549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melão</a:t>
            </a:r>
          </a:p>
        </p:txBody>
      </p:sp>
      <p:sp>
        <p:nvSpPr>
          <p:cNvPr id="5186" name="Rectangle 66"/>
          <p:cNvSpPr>
            <a:spLocks noChangeArrowheads="1"/>
          </p:cNvSpPr>
          <p:nvPr/>
        </p:nvSpPr>
        <p:spPr bwMode="auto">
          <a:xfrm>
            <a:off x="3500438" y="6156325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Plural</a:t>
            </a:r>
          </a:p>
        </p:txBody>
      </p:sp>
      <p:sp>
        <p:nvSpPr>
          <p:cNvPr id="5187" name="Rectangle 67"/>
          <p:cNvSpPr>
            <a:spLocks noChangeArrowheads="1"/>
          </p:cNvSpPr>
          <p:nvPr/>
        </p:nvSpPr>
        <p:spPr bwMode="auto">
          <a:xfrm>
            <a:off x="3500438" y="65166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188" name="Rectangle 68"/>
          <p:cNvSpPr>
            <a:spLocks noChangeArrowheads="1"/>
          </p:cNvSpPr>
          <p:nvPr/>
        </p:nvSpPr>
        <p:spPr bwMode="auto">
          <a:xfrm>
            <a:off x="3500438" y="68040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189" name="Rectangle 69"/>
          <p:cNvSpPr>
            <a:spLocks noChangeArrowheads="1"/>
          </p:cNvSpPr>
          <p:nvPr/>
        </p:nvSpPr>
        <p:spPr bwMode="auto">
          <a:xfrm>
            <a:off x="3500438" y="70929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190" name="Rectangle 70"/>
          <p:cNvSpPr>
            <a:spLocks noChangeArrowheads="1"/>
          </p:cNvSpPr>
          <p:nvPr/>
        </p:nvSpPr>
        <p:spPr bwMode="auto">
          <a:xfrm>
            <a:off x="3500438" y="73802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191" name="Rectangle 71"/>
          <p:cNvSpPr>
            <a:spLocks noChangeArrowheads="1"/>
          </p:cNvSpPr>
          <p:nvPr/>
        </p:nvSpPr>
        <p:spPr bwMode="auto">
          <a:xfrm>
            <a:off x="3500438" y="76676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192" name="Rectangle 72"/>
          <p:cNvSpPr>
            <a:spLocks noChangeArrowheads="1"/>
          </p:cNvSpPr>
          <p:nvPr/>
        </p:nvSpPr>
        <p:spPr bwMode="auto">
          <a:xfrm>
            <a:off x="3500438" y="79549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193" name="Rectangle 73"/>
          <p:cNvSpPr>
            <a:spLocks noChangeArrowheads="1"/>
          </p:cNvSpPr>
          <p:nvPr/>
        </p:nvSpPr>
        <p:spPr bwMode="auto">
          <a:xfrm>
            <a:off x="476250" y="82438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jardim</a:t>
            </a:r>
          </a:p>
        </p:txBody>
      </p:sp>
      <p:sp>
        <p:nvSpPr>
          <p:cNvPr id="5194" name="Rectangle 74"/>
          <p:cNvSpPr>
            <a:spLocks noChangeArrowheads="1"/>
          </p:cNvSpPr>
          <p:nvPr/>
        </p:nvSpPr>
        <p:spPr bwMode="auto">
          <a:xfrm>
            <a:off x="476250" y="85312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avental</a:t>
            </a:r>
          </a:p>
        </p:txBody>
      </p:sp>
      <p:sp>
        <p:nvSpPr>
          <p:cNvPr id="5195" name="Rectangle 75"/>
          <p:cNvSpPr>
            <a:spLocks noChangeArrowheads="1"/>
          </p:cNvSpPr>
          <p:nvPr/>
        </p:nvSpPr>
        <p:spPr bwMode="auto">
          <a:xfrm>
            <a:off x="476250" y="88185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funil</a:t>
            </a:r>
          </a:p>
        </p:txBody>
      </p:sp>
      <p:sp>
        <p:nvSpPr>
          <p:cNvPr id="5196" name="Rectangle 76"/>
          <p:cNvSpPr>
            <a:spLocks noChangeArrowheads="1"/>
          </p:cNvSpPr>
          <p:nvPr/>
        </p:nvSpPr>
        <p:spPr bwMode="auto">
          <a:xfrm>
            <a:off x="3500438" y="82438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197" name="Rectangle 77"/>
          <p:cNvSpPr>
            <a:spLocks noChangeArrowheads="1"/>
          </p:cNvSpPr>
          <p:nvPr/>
        </p:nvSpPr>
        <p:spPr bwMode="auto">
          <a:xfrm>
            <a:off x="3500438" y="85312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198" name="Rectangle 78"/>
          <p:cNvSpPr>
            <a:spLocks noChangeArrowheads="1"/>
          </p:cNvSpPr>
          <p:nvPr/>
        </p:nvSpPr>
        <p:spPr bwMode="auto">
          <a:xfrm>
            <a:off x="3500438" y="88185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44450" y="38100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15 – Escreve o GN e o GV das frases no local correcto :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260350" y="900113"/>
            <a:ext cx="28082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 Maria apanha flores.</a:t>
            </a:r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260350" y="1187450"/>
            <a:ext cx="2808288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Ricardo pratica atletismo.</a:t>
            </a: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260350" y="1474788"/>
            <a:ext cx="28082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 Joana e o Rui fazem natação.</a:t>
            </a: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260350" y="1762125"/>
            <a:ext cx="2808288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Inverno é triste.</a:t>
            </a:r>
          </a:p>
        </p:txBody>
      </p: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3068638" y="539750"/>
            <a:ext cx="1800225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Grupo Nominal</a:t>
            </a: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3068638" y="9001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3068638" y="11874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3068638" y="147478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3068638" y="176212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4868863" y="539750"/>
            <a:ext cx="1800225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Grupo Verbal</a:t>
            </a:r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4868863" y="9001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4868863" y="11874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0978" name="Rectangle 18"/>
          <p:cNvSpPr>
            <a:spLocks noChangeArrowheads="1"/>
          </p:cNvSpPr>
          <p:nvPr/>
        </p:nvSpPr>
        <p:spPr bwMode="auto">
          <a:xfrm>
            <a:off x="4868863" y="147478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0979" name="Rectangle 19"/>
          <p:cNvSpPr>
            <a:spLocks noChangeArrowheads="1"/>
          </p:cNvSpPr>
          <p:nvPr/>
        </p:nvSpPr>
        <p:spPr bwMode="auto">
          <a:xfrm>
            <a:off x="4868863" y="176212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0980" name="Rectangle 20"/>
          <p:cNvSpPr>
            <a:spLocks noChangeArrowheads="1"/>
          </p:cNvSpPr>
          <p:nvPr/>
        </p:nvSpPr>
        <p:spPr bwMode="auto">
          <a:xfrm>
            <a:off x="260350" y="2052638"/>
            <a:ext cx="28082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 Sónia está triste.</a:t>
            </a:r>
          </a:p>
        </p:txBody>
      </p:sp>
      <p:sp>
        <p:nvSpPr>
          <p:cNvPr id="40981" name="Rectangle 21"/>
          <p:cNvSpPr>
            <a:spLocks noChangeArrowheads="1"/>
          </p:cNvSpPr>
          <p:nvPr/>
        </p:nvSpPr>
        <p:spPr bwMode="auto">
          <a:xfrm>
            <a:off x="3068638" y="205263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4868863" y="205263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0983" name="Rectangle 23"/>
          <p:cNvSpPr>
            <a:spLocks noChangeArrowheads="1"/>
          </p:cNvSpPr>
          <p:nvPr/>
        </p:nvSpPr>
        <p:spPr bwMode="auto">
          <a:xfrm>
            <a:off x="260350" y="2339975"/>
            <a:ext cx="2808288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Zé e a Tozé foram a Faro.</a:t>
            </a:r>
          </a:p>
        </p:txBody>
      </p:sp>
      <p:sp>
        <p:nvSpPr>
          <p:cNvPr id="40984" name="Rectangle 24"/>
          <p:cNvSpPr>
            <a:spLocks noChangeArrowheads="1"/>
          </p:cNvSpPr>
          <p:nvPr/>
        </p:nvSpPr>
        <p:spPr bwMode="auto">
          <a:xfrm>
            <a:off x="3068638" y="233997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0985" name="Rectangle 25"/>
          <p:cNvSpPr>
            <a:spLocks noChangeArrowheads="1"/>
          </p:cNvSpPr>
          <p:nvPr/>
        </p:nvSpPr>
        <p:spPr bwMode="auto">
          <a:xfrm>
            <a:off x="4868863" y="233997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0986" name="Rectangle 26"/>
          <p:cNvSpPr>
            <a:spLocks noChangeArrowheads="1"/>
          </p:cNvSpPr>
          <p:nvPr/>
        </p:nvSpPr>
        <p:spPr bwMode="auto">
          <a:xfrm>
            <a:off x="44450" y="2773363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16 – Elimina o grupo móvel das seguintes frases e reescreve-as.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0987" name="Rectangle 27"/>
          <p:cNvSpPr>
            <a:spLocks noChangeArrowheads="1"/>
          </p:cNvSpPr>
          <p:nvPr/>
        </p:nvSpPr>
        <p:spPr bwMode="auto">
          <a:xfrm>
            <a:off x="476250" y="3205163"/>
            <a:ext cx="36718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Ao meio-dia, o meu pai virá buscar-me.</a:t>
            </a:r>
          </a:p>
        </p:txBody>
      </p:sp>
      <p:sp>
        <p:nvSpPr>
          <p:cNvPr id="40988" name="Rectangle 28"/>
          <p:cNvSpPr>
            <a:spLocks noChangeArrowheads="1"/>
          </p:cNvSpPr>
          <p:nvPr/>
        </p:nvSpPr>
        <p:spPr bwMode="auto">
          <a:xfrm>
            <a:off x="476250" y="3852863"/>
            <a:ext cx="36718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trânsito, nesta rua, é intenso.</a:t>
            </a:r>
          </a:p>
        </p:txBody>
      </p:sp>
      <p:sp>
        <p:nvSpPr>
          <p:cNvPr id="40989" name="Rectangle 29"/>
          <p:cNvSpPr>
            <a:spLocks noChangeArrowheads="1"/>
          </p:cNvSpPr>
          <p:nvPr/>
        </p:nvSpPr>
        <p:spPr bwMode="auto">
          <a:xfrm>
            <a:off x="476250" y="4573588"/>
            <a:ext cx="36718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 Margarida vê o jogo, sem entusiasmo.</a:t>
            </a:r>
          </a:p>
        </p:txBody>
      </p:sp>
      <p:sp>
        <p:nvSpPr>
          <p:cNvPr id="40990" name="Line 30"/>
          <p:cNvSpPr>
            <a:spLocks noChangeShapeType="1"/>
          </p:cNvSpPr>
          <p:nvPr/>
        </p:nvSpPr>
        <p:spPr bwMode="auto">
          <a:xfrm>
            <a:off x="547688" y="3781425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0991" name="Line 31"/>
          <p:cNvSpPr>
            <a:spLocks noChangeShapeType="1"/>
          </p:cNvSpPr>
          <p:nvPr/>
        </p:nvSpPr>
        <p:spPr bwMode="auto">
          <a:xfrm>
            <a:off x="547688" y="4500563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0992" name="Line 32"/>
          <p:cNvSpPr>
            <a:spLocks noChangeShapeType="1"/>
          </p:cNvSpPr>
          <p:nvPr/>
        </p:nvSpPr>
        <p:spPr bwMode="auto">
          <a:xfrm>
            <a:off x="547688" y="5148263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0993" name="Rectangle 33"/>
          <p:cNvSpPr>
            <a:spLocks noChangeArrowheads="1"/>
          </p:cNvSpPr>
          <p:nvPr/>
        </p:nvSpPr>
        <p:spPr bwMode="auto">
          <a:xfrm>
            <a:off x="44450" y="5292725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17 – Completa :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0994" name="Rectangle 34"/>
          <p:cNvSpPr>
            <a:spLocks noChangeArrowheads="1"/>
          </p:cNvSpPr>
          <p:nvPr/>
        </p:nvSpPr>
        <p:spPr bwMode="auto">
          <a:xfrm>
            <a:off x="1576388" y="55514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30000"/>
              </a:lnSpc>
            </a:pPr>
            <a:r>
              <a:rPr lang="pt-PT" b="1" i="1"/>
              <a:t>“O Daniel atravessa a estrada, com cuidado.”</a:t>
            </a:r>
          </a:p>
        </p:txBody>
      </p:sp>
      <p:sp>
        <p:nvSpPr>
          <p:cNvPr id="40995" name="Rectangle 35"/>
          <p:cNvSpPr>
            <a:spLocks noChangeArrowheads="1"/>
          </p:cNvSpPr>
          <p:nvPr/>
        </p:nvSpPr>
        <p:spPr bwMode="auto">
          <a:xfrm>
            <a:off x="476250" y="6227763"/>
            <a:ext cx="36718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GN desta frase é ___________________.</a:t>
            </a:r>
          </a:p>
          <a:p>
            <a:pPr>
              <a:lnSpc>
                <a:spcPct val="130000"/>
              </a:lnSpc>
            </a:pPr>
            <a:r>
              <a:rPr lang="pt-PT" sz="1400"/>
              <a:t>O GV é ____________________  e o GM é __________________________.</a:t>
            </a:r>
          </a:p>
        </p:txBody>
      </p:sp>
      <p:sp>
        <p:nvSpPr>
          <p:cNvPr id="40996" name="Rectangle 36"/>
          <p:cNvSpPr>
            <a:spLocks noChangeArrowheads="1"/>
          </p:cNvSpPr>
          <p:nvPr/>
        </p:nvSpPr>
        <p:spPr bwMode="auto">
          <a:xfrm>
            <a:off x="44450" y="6877050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18 – Completa  a  escrita  das palavras na linha seguinte, utilizando as regras</a:t>
            </a:r>
          </a:p>
          <a:p>
            <a:r>
              <a:rPr lang="pt-PT" sz="1400" b="1" i="1"/>
              <a:t>        translineação.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0997" name="Rectangle 37"/>
          <p:cNvSpPr>
            <a:spLocks noChangeArrowheads="1"/>
          </p:cNvSpPr>
          <p:nvPr/>
        </p:nvSpPr>
        <p:spPr bwMode="auto">
          <a:xfrm>
            <a:off x="692150" y="7380288"/>
            <a:ext cx="108108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u="sng"/>
              <a:t>cilindro</a:t>
            </a:r>
          </a:p>
        </p:txBody>
      </p:sp>
      <p:sp>
        <p:nvSpPr>
          <p:cNvPr id="40998" name="Line 38"/>
          <p:cNvSpPr>
            <a:spLocks noChangeShapeType="1"/>
          </p:cNvSpPr>
          <p:nvPr/>
        </p:nvSpPr>
        <p:spPr bwMode="auto">
          <a:xfrm>
            <a:off x="620713" y="7956550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0999" name="Rectangle 39"/>
          <p:cNvSpPr>
            <a:spLocks noChangeArrowheads="1"/>
          </p:cNvSpPr>
          <p:nvPr/>
        </p:nvSpPr>
        <p:spPr bwMode="auto">
          <a:xfrm>
            <a:off x="1054100" y="7667625"/>
            <a:ext cx="10795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   cilin</a:t>
            </a:r>
          </a:p>
        </p:txBody>
      </p:sp>
      <p:sp>
        <p:nvSpPr>
          <p:cNvPr id="41000" name="Line 40"/>
          <p:cNvSpPr>
            <a:spLocks noChangeShapeType="1"/>
          </p:cNvSpPr>
          <p:nvPr/>
        </p:nvSpPr>
        <p:spPr bwMode="auto">
          <a:xfrm>
            <a:off x="620713" y="8172450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1001" name="Rectangle 41"/>
          <p:cNvSpPr>
            <a:spLocks noChangeArrowheads="1"/>
          </p:cNvSpPr>
          <p:nvPr/>
        </p:nvSpPr>
        <p:spPr bwMode="auto">
          <a:xfrm>
            <a:off x="2924175" y="7380288"/>
            <a:ext cx="108108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u="sng"/>
              <a:t>enquanto</a:t>
            </a:r>
          </a:p>
        </p:txBody>
      </p:sp>
      <p:sp>
        <p:nvSpPr>
          <p:cNvPr id="41002" name="Line 42"/>
          <p:cNvSpPr>
            <a:spLocks noChangeShapeType="1"/>
          </p:cNvSpPr>
          <p:nvPr/>
        </p:nvSpPr>
        <p:spPr bwMode="auto">
          <a:xfrm>
            <a:off x="2852738" y="7956550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1003" name="Rectangle 43"/>
          <p:cNvSpPr>
            <a:spLocks noChangeArrowheads="1"/>
          </p:cNvSpPr>
          <p:nvPr/>
        </p:nvSpPr>
        <p:spPr bwMode="auto">
          <a:xfrm>
            <a:off x="3286125" y="7667625"/>
            <a:ext cx="10795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     en</a:t>
            </a:r>
          </a:p>
        </p:txBody>
      </p:sp>
      <p:sp>
        <p:nvSpPr>
          <p:cNvPr id="41004" name="Line 44"/>
          <p:cNvSpPr>
            <a:spLocks noChangeShapeType="1"/>
          </p:cNvSpPr>
          <p:nvPr/>
        </p:nvSpPr>
        <p:spPr bwMode="auto">
          <a:xfrm>
            <a:off x="2852738" y="8172450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1005" name="Rectangle 45"/>
          <p:cNvSpPr>
            <a:spLocks noChangeArrowheads="1"/>
          </p:cNvSpPr>
          <p:nvPr/>
        </p:nvSpPr>
        <p:spPr bwMode="auto">
          <a:xfrm>
            <a:off x="5156200" y="7380288"/>
            <a:ext cx="108108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u="sng"/>
              <a:t>guarda-redes</a:t>
            </a:r>
          </a:p>
        </p:txBody>
      </p:sp>
      <p:sp>
        <p:nvSpPr>
          <p:cNvPr id="41006" name="Line 46"/>
          <p:cNvSpPr>
            <a:spLocks noChangeShapeType="1"/>
          </p:cNvSpPr>
          <p:nvPr/>
        </p:nvSpPr>
        <p:spPr bwMode="auto">
          <a:xfrm>
            <a:off x="5084763" y="7956550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1007" name="Rectangle 47"/>
          <p:cNvSpPr>
            <a:spLocks noChangeArrowheads="1"/>
          </p:cNvSpPr>
          <p:nvPr/>
        </p:nvSpPr>
        <p:spPr bwMode="auto">
          <a:xfrm>
            <a:off x="5518150" y="7667625"/>
            <a:ext cx="100647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guarda</a:t>
            </a:r>
          </a:p>
        </p:txBody>
      </p:sp>
      <p:sp>
        <p:nvSpPr>
          <p:cNvPr id="41008" name="Line 48"/>
          <p:cNvSpPr>
            <a:spLocks noChangeShapeType="1"/>
          </p:cNvSpPr>
          <p:nvPr/>
        </p:nvSpPr>
        <p:spPr bwMode="auto">
          <a:xfrm>
            <a:off x="5084763" y="8172450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1009" name="Rectangle 49"/>
          <p:cNvSpPr>
            <a:spLocks noChangeArrowheads="1"/>
          </p:cNvSpPr>
          <p:nvPr/>
        </p:nvSpPr>
        <p:spPr bwMode="auto">
          <a:xfrm>
            <a:off x="692150" y="8316913"/>
            <a:ext cx="108108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u="sng"/>
              <a:t>corrida</a:t>
            </a:r>
          </a:p>
        </p:txBody>
      </p:sp>
      <p:sp>
        <p:nvSpPr>
          <p:cNvPr id="41010" name="Line 50"/>
          <p:cNvSpPr>
            <a:spLocks noChangeShapeType="1"/>
          </p:cNvSpPr>
          <p:nvPr/>
        </p:nvSpPr>
        <p:spPr bwMode="auto">
          <a:xfrm>
            <a:off x="620713" y="889317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1011" name="Rectangle 51"/>
          <p:cNvSpPr>
            <a:spLocks noChangeArrowheads="1"/>
          </p:cNvSpPr>
          <p:nvPr/>
        </p:nvSpPr>
        <p:spPr bwMode="auto">
          <a:xfrm>
            <a:off x="1054100" y="8604250"/>
            <a:ext cx="10795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    cor</a:t>
            </a:r>
          </a:p>
        </p:txBody>
      </p:sp>
      <p:sp>
        <p:nvSpPr>
          <p:cNvPr id="41012" name="Line 52"/>
          <p:cNvSpPr>
            <a:spLocks noChangeShapeType="1"/>
          </p:cNvSpPr>
          <p:nvPr/>
        </p:nvSpPr>
        <p:spPr bwMode="auto">
          <a:xfrm>
            <a:off x="620713" y="910907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1013" name="Rectangle 53"/>
          <p:cNvSpPr>
            <a:spLocks noChangeArrowheads="1"/>
          </p:cNvSpPr>
          <p:nvPr/>
        </p:nvSpPr>
        <p:spPr bwMode="auto">
          <a:xfrm>
            <a:off x="2924175" y="8316913"/>
            <a:ext cx="108108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u="sng"/>
              <a:t>fez-lhe</a:t>
            </a:r>
          </a:p>
        </p:txBody>
      </p:sp>
      <p:sp>
        <p:nvSpPr>
          <p:cNvPr id="41014" name="Line 54"/>
          <p:cNvSpPr>
            <a:spLocks noChangeShapeType="1"/>
          </p:cNvSpPr>
          <p:nvPr/>
        </p:nvSpPr>
        <p:spPr bwMode="auto">
          <a:xfrm>
            <a:off x="2852738" y="889317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1015" name="Rectangle 55"/>
          <p:cNvSpPr>
            <a:spLocks noChangeArrowheads="1"/>
          </p:cNvSpPr>
          <p:nvPr/>
        </p:nvSpPr>
        <p:spPr bwMode="auto">
          <a:xfrm>
            <a:off x="3286125" y="8604250"/>
            <a:ext cx="10795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     fez</a:t>
            </a:r>
          </a:p>
        </p:txBody>
      </p:sp>
      <p:sp>
        <p:nvSpPr>
          <p:cNvPr id="41016" name="Line 56"/>
          <p:cNvSpPr>
            <a:spLocks noChangeShapeType="1"/>
          </p:cNvSpPr>
          <p:nvPr/>
        </p:nvSpPr>
        <p:spPr bwMode="auto">
          <a:xfrm>
            <a:off x="2852738" y="910907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1017" name="Rectangle 57"/>
          <p:cNvSpPr>
            <a:spLocks noChangeArrowheads="1"/>
          </p:cNvSpPr>
          <p:nvPr/>
        </p:nvSpPr>
        <p:spPr bwMode="auto">
          <a:xfrm>
            <a:off x="5156200" y="8316913"/>
            <a:ext cx="108108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u="sng"/>
              <a:t>coelho</a:t>
            </a:r>
          </a:p>
        </p:txBody>
      </p:sp>
      <p:sp>
        <p:nvSpPr>
          <p:cNvPr id="41018" name="Line 58"/>
          <p:cNvSpPr>
            <a:spLocks noChangeShapeType="1"/>
          </p:cNvSpPr>
          <p:nvPr/>
        </p:nvSpPr>
        <p:spPr bwMode="auto">
          <a:xfrm>
            <a:off x="5084763" y="889317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1019" name="Rectangle 59"/>
          <p:cNvSpPr>
            <a:spLocks noChangeArrowheads="1"/>
          </p:cNvSpPr>
          <p:nvPr/>
        </p:nvSpPr>
        <p:spPr bwMode="auto">
          <a:xfrm>
            <a:off x="5518150" y="8604250"/>
            <a:ext cx="10795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    coe</a:t>
            </a:r>
          </a:p>
        </p:txBody>
      </p:sp>
      <p:sp>
        <p:nvSpPr>
          <p:cNvPr id="41020" name="Line 60"/>
          <p:cNvSpPr>
            <a:spLocks noChangeShapeType="1"/>
          </p:cNvSpPr>
          <p:nvPr/>
        </p:nvSpPr>
        <p:spPr bwMode="auto">
          <a:xfrm>
            <a:off x="5084763" y="910907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44450" y="38100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19 – Rodeia a vermelho a sílaba tónica e a azul a(s) sílaba(s) átonas.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763588" y="611188"/>
            <a:ext cx="1727200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 x é r c i t o</a:t>
            </a: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763588" y="971550"/>
            <a:ext cx="1727200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b r a s i l e i r o</a:t>
            </a: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763588" y="1331913"/>
            <a:ext cx="1727200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 a r a b é n s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2563813" y="611188"/>
            <a:ext cx="173037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 s c o l a</a:t>
            </a: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2563813" y="971550"/>
            <a:ext cx="1730375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 e c r e t á r i a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2563813" y="1331913"/>
            <a:ext cx="173037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J o s é</a:t>
            </a:r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4364038" y="611188"/>
            <a:ext cx="1728787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 u n i l</a:t>
            </a:r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4364038" y="971550"/>
            <a:ext cx="1728787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 ú b l i c o</a:t>
            </a:r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4364038" y="1331913"/>
            <a:ext cx="1728787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 s t u d a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44450" y="1836738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19.1 – Escreve no local certo as palavras do exercício anterior.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765175" y="2771775"/>
            <a:ext cx="172720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765175" y="3132138"/>
            <a:ext cx="172720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765175" y="3492500"/>
            <a:ext cx="172720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2565400" y="2771775"/>
            <a:ext cx="173037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2565400" y="3132138"/>
            <a:ext cx="173037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2565400" y="3492500"/>
            <a:ext cx="173037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4365625" y="2771775"/>
            <a:ext cx="1728788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2007" name="Rectangle 23"/>
          <p:cNvSpPr>
            <a:spLocks noChangeArrowheads="1"/>
          </p:cNvSpPr>
          <p:nvPr/>
        </p:nvSpPr>
        <p:spPr bwMode="auto">
          <a:xfrm>
            <a:off x="4365625" y="3132138"/>
            <a:ext cx="17287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2008" name="Rectangle 24"/>
          <p:cNvSpPr>
            <a:spLocks noChangeArrowheads="1"/>
          </p:cNvSpPr>
          <p:nvPr/>
        </p:nvSpPr>
        <p:spPr bwMode="auto">
          <a:xfrm>
            <a:off x="4365625" y="3492500"/>
            <a:ext cx="1728788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765175" y="2411413"/>
            <a:ext cx="1727200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a g u d a s</a:t>
            </a:r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2565400" y="2411413"/>
            <a:ext cx="173037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g r a v e 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4365625" y="2411413"/>
            <a:ext cx="1728788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e s d r ú x u l a s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44450" y="4068763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20 – Coloca   os   sinais   gráficos   de   acentuação  ( acento   agudo,   grave,</a:t>
            </a:r>
          </a:p>
          <a:p>
            <a:r>
              <a:rPr lang="pt-PT" sz="1400" b="1" i="1"/>
              <a:t>        circunflexo e til) no poema.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2205038" y="5219700"/>
            <a:ext cx="4968875" cy="338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 vez a Ines</a:t>
            </a:r>
          </a:p>
          <a:p>
            <a:r>
              <a:rPr lang="pt-PT" sz="1400"/>
              <a:t>Para a sua merendinha</a:t>
            </a:r>
          </a:p>
          <a:p>
            <a:r>
              <a:rPr lang="pt-PT" sz="1400"/>
              <a:t>Deram-lhe um bolo tao belo,</a:t>
            </a:r>
          </a:p>
          <a:p>
            <a:r>
              <a:rPr lang="pt-PT" sz="1400"/>
              <a:t>Que ela quis logo come-lo.</a:t>
            </a:r>
          </a:p>
          <a:p>
            <a:endParaRPr lang="pt-PT" sz="1400"/>
          </a:p>
          <a:p>
            <a:r>
              <a:rPr lang="pt-PT" sz="1400"/>
              <a:t>Nisto batem a janela,</a:t>
            </a:r>
          </a:p>
          <a:p>
            <a:r>
              <a:rPr lang="pt-PT" sz="1400"/>
              <a:t>Truz, truz, truz ! E que ve ela ?</a:t>
            </a:r>
          </a:p>
          <a:p>
            <a:r>
              <a:rPr lang="pt-PT" sz="1400"/>
              <a:t>Uma pobre, uma infeliz</a:t>
            </a:r>
          </a:p>
          <a:p>
            <a:r>
              <a:rPr lang="pt-PT" sz="1400"/>
              <a:t>Que tristemente lhe diz :</a:t>
            </a:r>
          </a:p>
          <a:p>
            <a:endParaRPr lang="pt-PT" sz="1400"/>
          </a:p>
          <a:p>
            <a:pPr>
              <a:buFontTx/>
              <a:buChar char="-"/>
            </a:pPr>
            <a:r>
              <a:rPr lang="pt-PT" sz="1400"/>
              <a:t>Ai, minha rica menina,</a:t>
            </a:r>
          </a:p>
          <a:p>
            <a:r>
              <a:rPr lang="pt-PT" sz="1400"/>
              <a:t>Tenha do de quem se fina</a:t>
            </a:r>
          </a:p>
          <a:p>
            <a:r>
              <a:rPr lang="pt-PT" sz="1400"/>
              <a:t>Porque não tem de comer,</a:t>
            </a:r>
          </a:p>
          <a:p>
            <a:r>
              <a:rPr lang="pt-PT" sz="1400"/>
              <a:t>Nem com que ao filho valer !</a:t>
            </a:r>
          </a:p>
          <a:p>
            <a:endParaRPr lang="pt-PT" sz="1400"/>
          </a:p>
          <a:p>
            <a:r>
              <a:rPr lang="pt-PT" sz="1400"/>
              <a:t>Condoida a Ines,</a:t>
            </a:r>
          </a:p>
          <a:p>
            <a:r>
              <a:rPr lang="pt-PT" sz="1400"/>
              <a:t>Da o bolo a pobrezinha :</a:t>
            </a:r>
          </a:p>
          <a:p>
            <a:pPr>
              <a:buFontTx/>
              <a:buChar char="-"/>
            </a:pPr>
            <a:r>
              <a:rPr lang="pt-PT" sz="1400"/>
              <a:t>Toma la, pobrezinha, come !</a:t>
            </a:r>
          </a:p>
          <a:p>
            <a:r>
              <a:rPr lang="pt-PT" sz="1400"/>
              <a:t>Já alivia a tua fome.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7788" y="323850"/>
            <a:ext cx="1422400" cy="1355725"/>
          </a:xfrm>
          <a:prstGeom prst="rect">
            <a:avLst/>
          </a:prstGeom>
          <a:noFill/>
        </p:spPr>
      </p:pic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260350" y="755650"/>
            <a:ext cx="4752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>
            <a:off x="476250" y="827088"/>
            <a:ext cx="4537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4039" name="WordArt 7"/>
          <p:cNvSpPr>
            <a:spLocks noChangeArrowheads="1" noChangeShapeType="1" noTextEdit="1"/>
          </p:cNvSpPr>
          <p:nvPr/>
        </p:nvSpPr>
        <p:spPr bwMode="auto">
          <a:xfrm>
            <a:off x="188913" y="179388"/>
            <a:ext cx="4824412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24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Ficha Final de Funcionamento da Língua</a:t>
            </a:r>
          </a:p>
        </p:txBody>
      </p:sp>
      <p:sp>
        <p:nvSpPr>
          <p:cNvPr id="44041" name="Rectangle 9"/>
          <p:cNvSpPr>
            <a:spLocks noChangeArrowheads="1"/>
          </p:cNvSpPr>
          <p:nvPr/>
        </p:nvSpPr>
        <p:spPr bwMode="auto">
          <a:xfrm>
            <a:off x="188913" y="3057525"/>
            <a:ext cx="6408737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</a:pPr>
            <a:r>
              <a:rPr lang="pt-PT" sz="1400"/>
              <a:t>Um pouco mais adiante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 </a:t>
            </a:r>
            <a:r>
              <a:rPr lang="pt-PT" sz="1400">
                <a:ea typeface="Batang" pitchFamily="18" charset="-127"/>
              </a:rPr>
              <a:t>o urso encontrou um seu companheiro  de  floresta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endParaRPr lang="pt-PT" sz="1400">
              <a:ea typeface="Batang" pitchFamily="18" charset="-127"/>
            </a:endParaRPr>
          </a:p>
          <a:p>
            <a:pPr>
              <a:lnSpc>
                <a:spcPct val="120000"/>
              </a:lnSpc>
            </a:pPr>
            <a:r>
              <a:rPr lang="pt-PT" sz="1400">
                <a:ea typeface="Batang" pitchFamily="18" charset="-127"/>
              </a:rPr>
              <a:t>Disse-lhe então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Ainda dizem que nós, os animais é que somos estúpidos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</a:p>
          <a:p>
            <a:pPr>
              <a:lnSpc>
                <a:spcPct val="120000"/>
              </a:lnSpc>
            </a:pP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Porquê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 perguntou o amigo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Vê lá tu que encontrei dois rapazes que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 </a:t>
            </a:r>
            <a:r>
              <a:rPr lang="pt-PT" sz="1400">
                <a:ea typeface="Batang" pitchFamily="18" charset="-127"/>
              </a:rPr>
              <a:t>ao verem-me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 </a:t>
            </a:r>
            <a:r>
              <a:rPr lang="pt-PT" sz="1400">
                <a:ea typeface="Batang" pitchFamily="18" charset="-127"/>
              </a:rPr>
              <a:t>se portaram como</a:t>
            </a:r>
          </a:p>
          <a:p>
            <a:pPr>
              <a:lnSpc>
                <a:spcPct val="120000"/>
              </a:lnSpc>
            </a:pPr>
            <a:r>
              <a:rPr lang="pt-PT" sz="1400">
                <a:ea typeface="Batang" pitchFamily="18" charset="-127"/>
              </a:rPr>
              <a:t>tu nem calculas 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 Sim 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Tiveram tanto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 </a:t>
            </a:r>
            <a:r>
              <a:rPr lang="pt-PT" sz="1400">
                <a:ea typeface="Batang" pitchFamily="18" charset="-127"/>
              </a:rPr>
              <a:t>tanto medo que um deles subiu a uma árvore e o  outro fingiu</a:t>
            </a:r>
          </a:p>
          <a:p>
            <a:pPr>
              <a:lnSpc>
                <a:spcPct val="120000"/>
              </a:lnSpc>
            </a:pPr>
            <a:r>
              <a:rPr lang="pt-PT" sz="1400">
                <a:ea typeface="Batang" pitchFamily="18" charset="-127"/>
              </a:rPr>
              <a:t>estar morto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Tens razão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>
                <a:ea typeface="Batang" pitchFamily="18" charset="-127"/>
              </a:rPr>
              <a:t> Que medrosos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115888" y="1908175"/>
            <a:ext cx="64087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1 – Coloca nos  </a:t>
            </a:r>
            <a:r>
              <a:rPr lang="pt-PT" sz="2000">
                <a:latin typeface="Batang" pitchFamily="18" charset="-127"/>
                <a:ea typeface="Batang" pitchFamily="18" charset="-127"/>
              </a:rPr>
              <a:t>○</a:t>
            </a:r>
            <a:r>
              <a:rPr lang="pt-PT" sz="1400" b="1" i="1">
                <a:latin typeface="Batang" pitchFamily="18" charset="-127"/>
                <a:ea typeface="Batang" pitchFamily="18" charset="-127"/>
              </a:rPr>
              <a:t> </a:t>
            </a:r>
            <a:r>
              <a:rPr lang="pt-PT" sz="1400" b="1" i="1">
                <a:ea typeface="Batang" pitchFamily="18" charset="-127"/>
              </a:rPr>
              <a:t>os sinais de pontuação que faltam :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4055" name="WordArt 23"/>
          <p:cNvSpPr>
            <a:spLocks noChangeArrowheads="1" noChangeShapeType="1" noTextEdit="1"/>
          </p:cNvSpPr>
          <p:nvPr/>
        </p:nvSpPr>
        <p:spPr bwMode="auto">
          <a:xfrm>
            <a:off x="1724025" y="1011238"/>
            <a:ext cx="1704975" cy="320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2.º ano</a:t>
            </a:r>
          </a:p>
        </p:txBody>
      </p:sp>
      <p:sp>
        <p:nvSpPr>
          <p:cNvPr id="44056" name="Line 24"/>
          <p:cNvSpPr>
            <a:spLocks noChangeShapeType="1"/>
          </p:cNvSpPr>
          <p:nvPr/>
        </p:nvSpPr>
        <p:spPr bwMode="auto">
          <a:xfrm>
            <a:off x="1628775" y="1403350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4057" name="Line 25"/>
          <p:cNvSpPr>
            <a:spLocks noChangeShapeType="1"/>
          </p:cNvSpPr>
          <p:nvPr/>
        </p:nvSpPr>
        <p:spPr bwMode="auto">
          <a:xfrm>
            <a:off x="3573463" y="1042988"/>
            <a:ext cx="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4058" name="Rectangle 26"/>
          <p:cNvSpPr>
            <a:spLocks noChangeArrowheads="1"/>
          </p:cNvSpPr>
          <p:nvPr/>
        </p:nvSpPr>
        <p:spPr bwMode="auto">
          <a:xfrm>
            <a:off x="115888" y="6372225"/>
            <a:ext cx="64087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2 – Expande as frases tornando-as mais completas.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4059" name="Rectangle 27"/>
          <p:cNvSpPr>
            <a:spLocks noChangeArrowheads="1"/>
          </p:cNvSpPr>
          <p:nvPr/>
        </p:nvSpPr>
        <p:spPr bwMode="auto">
          <a:xfrm>
            <a:off x="404813" y="6877050"/>
            <a:ext cx="367188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 flor nasceu.</a:t>
            </a:r>
          </a:p>
        </p:txBody>
      </p:sp>
      <p:sp>
        <p:nvSpPr>
          <p:cNvPr id="44060" name="Rectangle 28"/>
          <p:cNvSpPr>
            <a:spLocks noChangeArrowheads="1"/>
          </p:cNvSpPr>
          <p:nvPr/>
        </p:nvSpPr>
        <p:spPr bwMode="auto">
          <a:xfrm>
            <a:off x="404813" y="7596188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gato fugiu.</a:t>
            </a:r>
          </a:p>
        </p:txBody>
      </p:sp>
      <p:sp>
        <p:nvSpPr>
          <p:cNvPr id="44061" name="Rectangle 29"/>
          <p:cNvSpPr>
            <a:spLocks noChangeArrowheads="1"/>
          </p:cNvSpPr>
          <p:nvPr/>
        </p:nvSpPr>
        <p:spPr bwMode="auto">
          <a:xfrm>
            <a:off x="404813" y="8389938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menino brinca.</a:t>
            </a:r>
          </a:p>
        </p:txBody>
      </p:sp>
      <p:sp>
        <p:nvSpPr>
          <p:cNvPr id="44062" name="Line 30"/>
          <p:cNvSpPr>
            <a:spLocks noChangeShapeType="1"/>
          </p:cNvSpPr>
          <p:nvPr/>
        </p:nvSpPr>
        <p:spPr bwMode="auto">
          <a:xfrm>
            <a:off x="476250" y="7524750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4063" name="Line 31"/>
          <p:cNvSpPr>
            <a:spLocks noChangeShapeType="1"/>
          </p:cNvSpPr>
          <p:nvPr/>
        </p:nvSpPr>
        <p:spPr bwMode="auto">
          <a:xfrm>
            <a:off x="476250" y="8243888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4064" name="Line 32"/>
          <p:cNvSpPr>
            <a:spLocks noChangeShapeType="1"/>
          </p:cNvSpPr>
          <p:nvPr/>
        </p:nvSpPr>
        <p:spPr bwMode="auto">
          <a:xfrm>
            <a:off x="476250" y="9036050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15888" y="38100"/>
            <a:ext cx="64087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3 – Divide e classifica as palavras quanto ao número de sílabas :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3068638" y="614363"/>
            <a:ext cx="2305050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Divisão silábica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5445125" y="614363"/>
            <a:ext cx="1152525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nº de sílabas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477838" y="974725"/>
            <a:ext cx="25193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provérbio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477838" y="1262063"/>
            <a:ext cx="25193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garfo</a:t>
            </a: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477838" y="1549400"/>
            <a:ext cx="25193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arquipélago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477838" y="1836738"/>
            <a:ext cx="25193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rã</a:t>
            </a: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3068638" y="974725"/>
            <a:ext cx="23050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5445125" y="974725"/>
            <a:ext cx="11525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3068638" y="1262063"/>
            <a:ext cx="23050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5445125" y="1262063"/>
            <a:ext cx="11525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5071" name="Rectangle 15"/>
          <p:cNvSpPr>
            <a:spLocks noChangeArrowheads="1"/>
          </p:cNvSpPr>
          <p:nvPr/>
        </p:nvSpPr>
        <p:spPr bwMode="auto">
          <a:xfrm>
            <a:off x="3068638" y="1549400"/>
            <a:ext cx="2305050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5445125" y="1549400"/>
            <a:ext cx="11525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3068638" y="1836738"/>
            <a:ext cx="2305050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5445125" y="1836738"/>
            <a:ext cx="11525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477838" y="614363"/>
            <a:ext cx="2519362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Palavra</a:t>
            </a:r>
          </a:p>
        </p:txBody>
      </p:sp>
      <p:sp>
        <p:nvSpPr>
          <p:cNvPr id="45088" name="Rectangle 32"/>
          <p:cNvSpPr>
            <a:spLocks noChangeArrowheads="1"/>
          </p:cNvSpPr>
          <p:nvPr/>
        </p:nvSpPr>
        <p:spPr bwMode="auto">
          <a:xfrm>
            <a:off x="115888" y="2268538"/>
            <a:ext cx="64087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4 – Classifica as seguintes frases quanto à forma.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5089" name="Rectangle 33"/>
          <p:cNvSpPr>
            <a:spLocks noChangeArrowheads="1"/>
          </p:cNvSpPr>
          <p:nvPr/>
        </p:nvSpPr>
        <p:spPr bwMode="auto">
          <a:xfrm>
            <a:off x="404813" y="2700338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Este jardim não tem flores.		Forma ___________________</a:t>
            </a:r>
          </a:p>
        </p:txBody>
      </p:sp>
      <p:sp>
        <p:nvSpPr>
          <p:cNvPr id="45090" name="Rectangle 34"/>
          <p:cNvSpPr>
            <a:spLocks noChangeArrowheads="1"/>
          </p:cNvSpPr>
          <p:nvPr/>
        </p:nvSpPr>
        <p:spPr bwMode="auto">
          <a:xfrm>
            <a:off x="404813" y="3133725"/>
            <a:ext cx="367188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Verão faz lembrar férias.		Forma ___________________</a:t>
            </a:r>
          </a:p>
        </p:txBody>
      </p:sp>
      <p:sp>
        <p:nvSpPr>
          <p:cNvPr id="45091" name="Rectangle 35"/>
          <p:cNvSpPr>
            <a:spLocks noChangeArrowheads="1"/>
          </p:cNvSpPr>
          <p:nvPr/>
        </p:nvSpPr>
        <p:spPr bwMode="auto">
          <a:xfrm>
            <a:off x="404813" y="3565525"/>
            <a:ext cx="367188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 chuva é triste, mas necessária.		Forma ___________________</a:t>
            </a:r>
          </a:p>
        </p:txBody>
      </p:sp>
      <p:sp>
        <p:nvSpPr>
          <p:cNvPr id="45092" name="Rectangle 36"/>
          <p:cNvSpPr>
            <a:spLocks noChangeArrowheads="1"/>
          </p:cNvSpPr>
          <p:nvPr/>
        </p:nvSpPr>
        <p:spPr bwMode="auto">
          <a:xfrm>
            <a:off x="404813" y="3997325"/>
            <a:ext cx="367188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Os animais não falam.			Forma ___________________</a:t>
            </a:r>
          </a:p>
        </p:txBody>
      </p:sp>
      <p:sp>
        <p:nvSpPr>
          <p:cNvPr id="45093" name="Line 37"/>
          <p:cNvSpPr>
            <a:spLocks noChangeShapeType="1"/>
          </p:cNvSpPr>
          <p:nvPr/>
        </p:nvSpPr>
        <p:spPr bwMode="auto">
          <a:xfrm>
            <a:off x="2708275" y="29162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5094" name="Line 38"/>
          <p:cNvSpPr>
            <a:spLocks noChangeShapeType="1"/>
          </p:cNvSpPr>
          <p:nvPr/>
        </p:nvSpPr>
        <p:spPr bwMode="auto">
          <a:xfrm>
            <a:off x="2708275" y="3349625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5095" name="Line 39"/>
          <p:cNvSpPr>
            <a:spLocks noChangeShapeType="1"/>
          </p:cNvSpPr>
          <p:nvPr/>
        </p:nvSpPr>
        <p:spPr bwMode="auto">
          <a:xfrm>
            <a:off x="3213100" y="3781425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5096" name="Line 40"/>
          <p:cNvSpPr>
            <a:spLocks noChangeShapeType="1"/>
          </p:cNvSpPr>
          <p:nvPr/>
        </p:nvSpPr>
        <p:spPr bwMode="auto">
          <a:xfrm>
            <a:off x="2349500" y="4213225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5097" name="Rectangle 41"/>
          <p:cNvSpPr>
            <a:spLocks noChangeArrowheads="1"/>
          </p:cNvSpPr>
          <p:nvPr/>
        </p:nvSpPr>
        <p:spPr bwMode="auto">
          <a:xfrm>
            <a:off x="115888" y="4576763"/>
            <a:ext cx="64087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5 – Copia  as  frases,  substituindo  as  palavras  sublinhadas  por  palavras</a:t>
            </a:r>
          </a:p>
          <a:p>
            <a:r>
              <a:rPr lang="pt-PT" sz="1400" b="1" i="1"/>
              <a:t>      sinónimas.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5098" name="Rectangle 42"/>
          <p:cNvSpPr>
            <a:spLocks noChangeArrowheads="1"/>
          </p:cNvSpPr>
          <p:nvPr/>
        </p:nvSpPr>
        <p:spPr bwMode="auto">
          <a:xfrm>
            <a:off x="404813" y="5221288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Bruno </a:t>
            </a:r>
            <a:r>
              <a:rPr lang="pt-PT" sz="1400" u="sng"/>
              <a:t>iniciou</a:t>
            </a:r>
            <a:r>
              <a:rPr lang="pt-PT" sz="1400"/>
              <a:t> o seu trabalho.</a:t>
            </a:r>
          </a:p>
        </p:txBody>
      </p:sp>
      <p:sp>
        <p:nvSpPr>
          <p:cNvPr id="45099" name="Rectangle 43"/>
          <p:cNvSpPr>
            <a:spLocks noChangeArrowheads="1"/>
          </p:cNvSpPr>
          <p:nvPr/>
        </p:nvSpPr>
        <p:spPr bwMode="auto">
          <a:xfrm>
            <a:off x="404813" y="6011863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 nossa maior </a:t>
            </a:r>
            <a:r>
              <a:rPr lang="pt-PT" sz="1400" u="sng"/>
              <a:t>fortuna</a:t>
            </a:r>
            <a:r>
              <a:rPr lang="pt-PT" sz="1400"/>
              <a:t> é a saúde.</a:t>
            </a:r>
          </a:p>
        </p:txBody>
      </p:sp>
      <p:sp>
        <p:nvSpPr>
          <p:cNvPr id="45100" name="Rectangle 44"/>
          <p:cNvSpPr>
            <a:spLocks noChangeArrowheads="1"/>
          </p:cNvSpPr>
          <p:nvPr/>
        </p:nvSpPr>
        <p:spPr bwMode="auto">
          <a:xfrm>
            <a:off x="404813" y="6802438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meu gato é </a:t>
            </a:r>
            <a:r>
              <a:rPr lang="pt-PT" sz="1400" u="sng"/>
              <a:t>negro</a:t>
            </a:r>
            <a:r>
              <a:rPr lang="pt-PT" sz="1400"/>
              <a:t>.</a:t>
            </a:r>
          </a:p>
        </p:txBody>
      </p:sp>
      <p:sp>
        <p:nvSpPr>
          <p:cNvPr id="45101" name="Line 45"/>
          <p:cNvSpPr>
            <a:spLocks noChangeShapeType="1"/>
          </p:cNvSpPr>
          <p:nvPr/>
        </p:nvSpPr>
        <p:spPr bwMode="auto">
          <a:xfrm>
            <a:off x="476250" y="5943600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5102" name="Line 46"/>
          <p:cNvSpPr>
            <a:spLocks noChangeShapeType="1"/>
          </p:cNvSpPr>
          <p:nvPr/>
        </p:nvSpPr>
        <p:spPr bwMode="auto">
          <a:xfrm>
            <a:off x="476250" y="6737350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5103" name="Line 47"/>
          <p:cNvSpPr>
            <a:spLocks noChangeShapeType="1"/>
          </p:cNvSpPr>
          <p:nvPr/>
        </p:nvSpPr>
        <p:spPr bwMode="auto">
          <a:xfrm>
            <a:off x="476250" y="7527925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5104" name="Rectangle 48"/>
          <p:cNvSpPr>
            <a:spLocks noChangeArrowheads="1"/>
          </p:cNvSpPr>
          <p:nvPr/>
        </p:nvSpPr>
        <p:spPr bwMode="auto">
          <a:xfrm>
            <a:off x="44450" y="7742238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6 – Escreve antónimos de :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5105" name="Rectangle 49"/>
          <p:cNvSpPr>
            <a:spLocks noChangeArrowheads="1"/>
          </p:cNvSpPr>
          <p:nvPr/>
        </p:nvSpPr>
        <p:spPr bwMode="auto">
          <a:xfrm>
            <a:off x="333375" y="8245475"/>
            <a:ext cx="18002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magra - </a:t>
            </a:r>
          </a:p>
        </p:txBody>
      </p:sp>
      <p:sp>
        <p:nvSpPr>
          <p:cNvPr id="45106" name="Line 50"/>
          <p:cNvSpPr>
            <a:spLocks noChangeShapeType="1"/>
          </p:cNvSpPr>
          <p:nvPr/>
        </p:nvSpPr>
        <p:spPr bwMode="auto">
          <a:xfrm>
            <a:off x="1054100" y="8461375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5107" name="Rectangle 51"/>
          <p:cNvSpPr>
            <a:spLocks noChangeArrowheads="1"/>
          </p:cNvSpPr>
          <p:nvPr/>
        </p:nvSpPr>
        <p:spPr bwMode="auto">
          <a:xfrm>
            <a:off x="2420938" y="8245475"/>
            <a:ext cx="18002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verdade - </a:t>
            </a:r>
          </a:p>
        </p:txBody>
      </p:sp>
      <p:sp>
        <p:nvSpPr>
          <p:cNvPr id="45108" name="Line 52"/>
          <p:cNvSpPr>
            <a:spLocks noChangeShapeType="1"/>
          </p:cNvSpPr>
          <p:nvPr/>
        </p:nvSpPr>
        <p:spPr bwMode="auto">
          <a:xfrm>
            <a:off x="3284538" y="846137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5109" name="Rectangle 53"/>
          <p:cNvSpPr>
            <a:spLocks noChangeArrowheads="1"/>
          </p:cNvSpPr>
          <p:nvPr/>
        </p:nvSpPr>
        <p:spPr bwMode="auto">
          <a:xfrm>
            <a:off x="4797425" y="8245475"/>
            <a:ext cx="18002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leva - </a:t>
            </a:r>
          </a:p>
        </p:txBody>
      </p:sp>
      <p:sp>
        <p:nvSpPr>
          <p:cNvPr id="45110" name="Line 54"/>
          <p:cNvSpPr>
            <a:spLocks noChangeShapeType="1"/>
          </p:cNvSpPr>
          <p:nvPr/>
        </p:nvSpPr>
        <p:spPr bwMode="auto">
          <a:xfrm>
            <a:off x="5373688" y="846137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5111" name="Rectangle 55"/>
          <p:cNvSpPr>
            <a:spLocks noChangeArrowheads="1"/>
          </p:cNvSpPr>
          <p:nvPr/>
        </p:nvSpPr>
        <p:spPr bwMode="auto">
          <a:xfrm>
            <a:off x="333375" y="8677275"/>
            <a:ext cx="18002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velhos - </a:t>
            </a:r>
          </a:p>
        </p:txBody>
      </p:sp>
      <p:sp>
        <p:nvSpPr>
          <p:cNvPr id="45112" name="Line 56"/>
          <p:cNvSpPr>
            <a:spLocks noChangeShapeType="1"/>
          </p:cNvSpPr>
          <p:nvPr/>
        </p:nvSpPr>
        <p:spPr bwMode="auto">
          <a:xfrm>
            <a:off x="1054100" y="8893175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5113" name="Rectangle 57"/>
          <p:cNvSpPr>
            <a:spLocks noChangeArrowheads="1"/>
          </p:cNvSpPr>
          <p:nvPr/>
        </p:nvSpPr>
        <p:spPr bwMode="auto">
          <a:xfrm>
            <a:off x="2420938" y="8677275"/>
            <a:ext cx="18002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amargo - </a:t>
            </a:r>
          </a:p>
        </p:txBody>
      </p:sp>
      <p:sp>
        <p:nvSpPr>
          <p:cNvPr id="45114" name="Line 58"/>
          <p:cNvSpPr>
            <a:spLocks noChangeShapeType="1"/>
          </p:cNvSpPr>
          <p:nvPr/>
        </p:nvSpPr>
        <p:spPr bwMode="auto">
          <a:xfrm>
            <a:off x="3284538" y="889317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5115" name="Rectangle 59"/>
          <p:cNvSpPr>
            <a:spLocks noChangeArrowheads="1"/>
          </p:cNvSpPr>
          <p:nvPr/>
        </p:nvSpPr>
        <p:spPr bwMode="auto">
          <a:xfrm>
            <a:off x="4797425" y="8677275"/>
            <a:ext cx="18002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alto - </a:t>
            </a:r>
          </a:p>
        </p:txBody>
      </p:sp>
      <p:sp>
        <p:nvSpPr>
          <p:cNvPr id="45116" name="Line 60"/>
          <p:cNvSpPr>
            <a:spLocks noChangeShapeType="1"/>
          </p:cNvSpPr>
          <p:nvPr/>
        </p:nvSpPr>
        <p:spPr bwMode="auto">
          <a:xfrm>
            <a:off x="5373688" y="889317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22" name="Rectangle 42"/>
          <p:cNvSpPr>
            <a:spLocks noChangeArrowheads="1"/>
          </p:cNvSpPr>
          <p:nvPr/>
        </p:nvSpPr>
        <p:spPr bwMode="auto">
          <a:xfrm>
            <a:off x="44450" y="1690688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8 – Escreve no plural os nomes destacados, fazendo as outras alterações, de</a:t>
            </a:r>
          </a:p>
          <a:p>
            <a:r>
              <a:rPr lang="pt-PT" sz="1400" b="1" i="1"/>
              <a:t>      modo a obter frases gramaticalmente correctas.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6123" name="Rectangle 43"/>
          <p:cNvSpPr>
            <a:spLocks noChangeArrowheads="1"/>
          </p:cNvSpPr>
          <p:nvPr/>
        </p:nvSpPr>
        <p:spPr bwMode="auto">
          <a:xfrm>
            <a:off x="404813" y="2266950"/>
            <a:ext cx="367188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Este </a:t>
            </a:r>
            <a:r>
              <a:rPr lang="pt-PT" sz="1400" b="1"/>
              <a:t>papel</a:t>
            </a:r>
            <a:r>
              <a:rPr lang="pt-PT" sz="1400"/>
              <a:t> está mal dobrado.</a:t>
            </a:r>
          </a:p>
        </p:txBody>
      </p:sp>
      <p:sp>
        <p:nvSpPr>
          <p:cNvPr id="46124" name="Rectangle 44"/>
          <p:cNvSpPr>
            <a:spLocks noChangeArrowheads="1"/>
          </p:cNvSpPr>
          <p:nvPr/>
        </p:nvSpPr>
        <p:spPr bwMode="auto">
          <a:xfrm>
            <a:off x="404813" y="3057525"/>
            <a:ext cx="367188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</a:t>
            </a:r>
            <a:r>
              <a:rPr lang="pt-PT" sz="1400" b="1"/>
              <a:t>açúcar</a:t>
            </a:r>
            <a:r>
              <a:rPr lang="pt-PT" sz="1400"/>
              <a:t> agrada às formigas.</a:t>
            </a:r>
          </a:p>
        </p:txBody>
      </p:sp>
      <p:sp>
        <p:nvSpPr>
          <p:cNvPr id="46125" name="Rectangle 45"/>
          <p:cNvSpPr>
            <a:spLocks noChangeArrowheads="1"/>
          </p:cNvSpPr>
          <p:nvPr/>
        </p:nvSpPr>
        <p:spPr bwMode="auto">
          <a:xfrm>
            <a:off x="404813" y="3922713"/>
            <a:ext cx="36718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Aquele </a:t>
            </a:r>
            <a:r>
              <a:rPr lang="pt-PT" sz="1400" b="1"/>
              <a:t>botão</a:t>
            </a:r>
            <a:r>
              <a:rPr lang="pt-PT" sz="1400"/>
              <a:t> está a cair.</a:t>
            </a:r>
          </a:p>
        </p:txBody>
      </p:sp>
      <p:sp>
        <p:nvSpPr>
          <p:cNvPr id="46126" name="Line 46"/>
          <p:cNvSpPr>
            <a:spLocks noChangeShapeType="1"/>
          </p:cNvSpPr>
          <p:nvPr/>
        </p:nvSpPr>
        <p:spPr bwMode="auto">
          <a:xfrm>
            <a:off x="476250" y="2914650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6127" name="Line 47"/>
          <p:cNvSpPr>
            <a:spLocks noChangeShapeType="1"/>
          </p:cNvSpPr>
          <p:nvPr/>
        </p:nvSpPr>
        <p:spPr bwMode="auto">
          <a:xfrm>
            <a:off x="476250" y="3776663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6128" name="Rectangle 48"/>
          <p:cNvSpPr>
            <a:spLocks noChangeArrowheads="1"/>
          </p:cNvSpPr>
          <p:nvPr/>
        </p:nvSpPr>
        <p:spPr bwMode="auto">
          <a:xfrm>
            <a:off x="404813" y="4714875"/>
            <a:ext cx="367188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</a:t>
            </a:r>
            <a:r>
              <a:rPr lang="pt-PT" sz="1400" b="1"/>
              <a:t>camarão</a:t>
            </a:r>
            <a:r>
              <a:rPr lang="pt-PT" sz="1400"/>
              <a:t> é muito bom.</a:t>
            </a:r>
          </a:p>
        </p:txBody>
      </p:sp>
      <p:sp>
        <p:nvSpPr>
          <p:cNvPr id="46129" name="Rectangle 49"/>
          <p:cNvSpPr>
            <a:spLocks noChangeArrowheads="1"/>
          </p:cNvSpPr>
          <p:nvPr/>
        </p:nvSpPr>
        <p:spPr bwMode="auto">
          <a:xfrm>
            <a:off x="404813" y="5581650"/>
            <a:ext cx="367188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</a:t>
            </a:r>
            <a:r>
              <a:rPr lang="pt-PT" sz="1400" b="1"/>
              <a:t>menino</a:t>
            </a:r>
            <a:r>
              <a:rPr lang="pt-PT" sz="1400"/>
              <a:t> foi passear.</a:t>
            </a:r>
          </a:p>
        </p:txBody>
      </p:sp>
      <p:sp>
        <p:nvSpPr>
          <p:cNvPr id="46130" name="Line 50"/>
          <p:cNvSpPr>
            <a:spLocks noChangeShapeType="1"/>
          </p:cNvSpPr>
          <p:nvPr/>
        </p:nvSpPr>
        <p:spPr bwMode="auto">
          <a:xfrm>
            <a:off x="476250" y="4572000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6131" name="Line 51"/>
          <p:cNvSpPr>
            <a:spLocks noChangeShapeType="1"/>
          </p:cNvSpPr>
          <p:nvPr/>
        </p:nvSpPr>
        <p:spPr bwMode="auto">
          <a:xfrm>
            <a:off x="476250" y="5435600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6132" name="Line 52"/>
          <p:cNvSpPr>
            <a:spLocks noChangeShapeType="1"/>
          </p:cNvSpPr>
          <p:nvPr/>
        </p:nvSpPr>
        <p:spPr bwMode="auto">
          <a:xfrm>
            <a:off x="476250" y="6227763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6133" name="Rectangle 53"/>
          <p:cNvSpPr>
            <a:spLocks noChangeArrowheads="1"/>
          </p:cNvSpPr>
          <p:nvPr/>
        </p:nvSpPr>
        <p:spPr bwMode="auto">
          <a:xfrm>
            <a:off x="44450" y="6372225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9 – Completa o quadro com os verbos nos tempos correctos.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6134" name="Rectangle 54"/>
          <p:cNvSpPr>
            <a:spLocks noChangeArrowheads="1"/>
          </p:cNvSpPr>
          <p:nvPr/>
        </p:nvSpPr>
        <p:spPr bwMode="auto">
          <a:xfrm>
            <a:off x="1628775" y="6953250"/>
            <a:ext cx="16557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PASSADO</a:t>
            </a:r>
          </a:p>
        </p:txBody>
      </p:sp>
      <p:sp>
        <p:nvSpPr>
          <p:cNvPr id="46135" name="Rectangle 55"/>
          <p:cNvSpPr>
            <a:spLocks noChangeArrowheads="1"/>
          </p:cNvSpPr>
          <p:nvPr/>
        </p:nvSpPr>
        <p:spPr bwMode="auto">
          <a:xfrm>
            <a:off x="3357563" y="6953250"/>
            <a:ext cx="165576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PRESENTE</a:t>
            </a:r>
          </a:p>
        </p:txBody>
      </p:sp>
      <p:sp>
        <p:nvSpPr>
          <p:cNvPr id="46136" name="Rectangle 56"/>
          <p:cNvSpPr>
            <a:spLocks noChangeArrowheads="1"/>
          </p:cNvSpPr>
          <p:nvPr/>
        </p:nvSpPr>
        <p:spPr bwMode="auto">
          <a:xfrm>
            <a:off x="5086350" y="6953250"/>
            <a:ext cx="16557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FUTURO</a:t>
            </a:r>
          </a:p>
        </p:txBody>
      </p:sp>
      <p:sp>
        <p:nvSpPr>
          <p:cNvPr id="46137" name="Rectangle 57"/>
          <p:cNvSpPr>
            <a:spLocks noChangeArrowheads="1"/>
          </p:cNvSpPr>
          <p:nvPr/>
        </p:nvSpPr>
        <p:spPr bwMode="auto">
          <a:xfrm>
            <a:off x="188913" y="73136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INICIAR</a:t>
            </a:r>
          </a:p>
        </p:txBody>
      </p:sp>
      <p:sp>
        <p:nvSpPr>
          <p:cNvPr id="46138" name="Rectangle 58"/>
          <p:cNvSpPr>
            <a:spLocks noChangeArrowheads="1"/>
          </p:cNvSpPr>
          <p:nvPr/>
        </p:nvSpPr>
        <p:spPr bwMode="auto">
          <a:xfrm>
            <a:off x="188913" y="760095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LER</a:t>
            </a:r>
          </a:p>
        </p:txBody>
      </p:sp>
      <p:sp>
        <p:nvSpPr>
          <p:cNvPr id="46139" name="Rectangle 59"/>
          <p:cNvSpPr>
            <a:spLocks noChangeArrowheads="1"/>
          </p:cNvSpPr>
          <p:nvPr/>
        </p:nvSpPr>
        <p:spPr bwMode="auto">
          <a:xfrm>
            <a:off x="188913" y="7886700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ESTAR</a:t>
            </a:r>
          </a:p>
        </p:txBody>
      </p:sp>
      <p:sp>
        <p:nvSpPr>
          <p:cNvPr id="46140" name="Rectangle 60"/>
          <p:cNvSpPr>
            <a:spLocks noChangeArrowheads="1"/>
          </p:cNvSpPr>
          <p:nvPr/>
        </p:nvSpPr>
        <p:spPr bwMode="auto">
          <a:xfrm>
            <a:off x="188913" y="8174038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VIVER</a:t>
            </a:r>
          </a:p>
        </p:txBody>
      </p:sp>
      <p:sp>
        <p:nvSpPr>
          <p:cNvPr id="46141" name="Rectangle 61"/>
          <p:cNvSpPr>
            <a:spLocks noChangeArrowheads="1"/>
          </p:cNvSpPr>
          <p:nvPr/>
        </p:nvSpPr>
        <p:spPr bwMode="auto">
          <a:xfrm>
            <a:off x="188913" y="8461375"/>
            <a:ext cx="13684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BRINCAR</a:t>
            </a:r>
          </a:p>
        </p:txBody>
      </p:sp>
      <p:sp>
        <p:nvSpPr>
          <p:cNvPr id="46142" name="Rectangle 62"/>
          <p:cNvSpPr>
            <a:spLocks noChangeArrowheads="1"/>
          </p:cNvSpPr>
          <p:nvPr/>
        </p:nvSpPr>
        <p:spPr bwMode="auto">
          <a:xfrm>
            <a:off x="188913" y="8748713"/>
            <a:ext cx="13684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TER</a:t>
            </a:r>
          </a:p>
        </p:txBody>
      </p:sp>
      <p:sp>
        <p:nvSpPr>
          <p:cNvPr id="46143" name="Rectangle 63"/>
          <p:cNvSpPr>
            <a:spLocks noChangeArrowheads="1"/>
          </p:cNvSpPr>
          <p:nvPr/>
        </p:nvSpPr>
        <p:spPr bwMode="auto">
          <a:xfrm>
            <a:off x="1628775" y="73136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Eu</a:t>
            </a:r>
          </a:p>
        </p:txBody>
      </p:sp>
      <p:sp>
        <p:nvSpPr>
          <p:cNvPr id="46144" name="Rectangle 64"/>
          <p:cNvSpPr>
            <a:spLocks noChangeArrowheads="1"/>
          </p:cNvSpPr>
          <p:nvPr/>
        </p:nvSpPr>
        <p:spPr bwMode="auto">
          <a:xfrm>
            <a:off x="3357563" y="73136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Eles</a:t>
            </a:r>
          </a:p>
        </p:txBody>
      </p:sp>
      <p:sp>
        <p:nvSpPr>
          <p:cNvPr id="46145" name="Rectangle 65"/>
          <p:cNvSpPr>
            <a:spLocks noChangeArrowheads="1"/>
          </p:cNvSpPr>
          <p:nvPr/>
        </p:nvSpPr>
        <p:spPr bwMode="auto">
          <a:xfrm>
            <a:off x="5086350" y="73136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Ela</a:t>
            </a:r>
          </a:p>
        </p:txBody>
      </p:sp>
      <p:sp>
        <p:nvSpPr>
          <p:cNvPr id="46146" name="Rectangle 66"/>
          <p:cNvSpPr>
            <a:spLocks noChangeArrowheads="1"/>
          </p:cNvSpPr>
          <p:nvPr/>
        </p:nvSpPr>
        <p:spPr bwMode="auto">
          <a:xfrm>
            <a:off x="1628775" y="76009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</a:t>
            </a:r>
          </a:p>
        </p:txBody>
      </p:sp>
      <p:sp>
        <p:nvSpPr>
          <p:cNvPr id="46147" name="Rectangle 67"/>
          <p:cNvSpPr>
            <a:spLocks noChangeArrowheads="1"/>
          </p:cNvSpPr>
          <p:nvPr/>
        </p:nvSpPr>
        <p:spPr bwMode="auto">
          <a:xfrm>
            <a:off x="3357563" y="760095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Tu</a:t>
            </a:r>
          </a:p>
        </p:txBody>
      </p:sp>
      <p:sp>
        <p:nvSpPr>
          <p:cNvPr id="46148" name="Rectangle 68"/>
          <p:cNvSpPr>
            <a:spLocks noChangeArrowheads="1"/>
          </p:cNvSpPr>
          <p:nvPr/>
        </p:nvSpPr>
        <p:spPr bwMode="auto">
          <a:xfrm>
            <a:off x="5086350" y="760095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Nós</a:t>
            </a:r>
          </a:p>
        </p:txBody>
      </p:sp>
      <p:sp>
        <p:nvSpPr>
          <p:cNvPr id="46149" name="Rectangle 69"/>
          <p:cNvSpPr>
            <a:spLocks noChangeArrowheads="1"/>
          </p:cNvSpPr>
          <p:nvPr/>
        </p:nvSpPr>
        <p:spPr bwMode="auto">
          <a:xfrm>
            <a:off x="1628775" y="788670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Nós</a:t>
            </a:r>
          </a:p>
        </p:txBody>
      </p:sp>
      <p:sp>
        <p:nvSpPr>
          <p:cNvPr id="46150" name="Rectangle 70"/>
          <p:cNvSpPr>
            <a:spLocks noChangeArrowheads="1"/>
          </p:cNvSpPr>
          <p:nvPr/>
        </p:nvSpPr>
        <p:spPr bwMode="auto">
          <a:xfrm>
            <a:off x="3357563" y="7886700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</a:t>
            </a:r>
          </a:p>
        </p:txBody>
      </p:sp>
      <p:sp>
        <p:nvSpPr>
          <p:cNvPr id="46151" name="Rectangle 71"/>
          <p:cNvSpPr>
            <a:spLocks noChangeArrowheads="1"/>
          </p:cNvSpPr>
          <p:nvPr/>
        </p:nvSpPr>
        <p:spPr bwMode="auto">
          <a:xfrm>
            <a:off x="5086350" y="7886700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</a:t>
            </a:r>
          </a:p>
        </p:txBody>
      </p:sp>
      <p:sp>
        <p:nvSpPr>
          <p:cNvPr id="46152" name="Rectangle 72"/>
          <p:cNvSpPr>
            <a:spLocks noChangeArrowheads="1"/>
          </p:cNvSpPr>
          <p:nvPr/>
        </p:nvSpPr>
        <p:spPr bwMode="auto">
          <a:xfrm>
            <a:off x="1628775" y="81740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Elas</a:t>
            </a:r>
          </a:p>
        </p:txBody>
      </p:sp>
      <p:sp>
        <p:nvSpPr>
          <p:cNvPr id="46153" name="Rectangle 73"/>
          <p:cNvSpPr>
            <a:spLocks noChangeArrowheads="1"/>
          </p:cNvSpPr>
          <p:nvPr/>
        </p:nvSpPr>
        <p:spPr bwMode="auto">
          <a:xfrm>
            <a:off x="3357563" y="8174038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Eu</a:t>
            </a:r>
          </a:p>
        </p:txBody>
      </p:sp>
      <p:sp>
        <p:nvSpPr>
          <p:cNvPr id="46154" name="Rectangle 74"/>
          <p:cNvSpPr>
            <a:spLocks noChangeArrowheads="1"/>
          </p:cNvSpPr>
          <p:nvPr/>
        </p:nvSpPr>
        <p:spPr bwMode="auto">
          <a:xfrm>
            <a:off x="5086350" y="8174038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Tu</a:t>
            </a:r>
          </a:p>
        </p:txBody>
      </p:sp>
      <p:sp>
        <p:nvSpPr>
          <p:cNvPr id="46155" name="Rectangle 75"/>
          <p:cNvSpPr>
            <a:spLocks noChangeArrowheads="1"/>
          </p:cNvSpPr>
          <p:nvPr/>
        </p:nvSpPr>
        <p:spPr bwMode="auto">
          <a:xfrm>
            <a:off x="1628775" y="84613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Tu</a:t>
            </a:r>
          </a:p>
        </p:txBody>
      </p:sp>
      <p:sp>
        <p:nvSpPr>
          <p:cNvPr id="46156" name="Rectangle 76"/>
          <p:cNvSpPr>
            <a:spLocks noChangeArrowheads="1"/>
          </p:cNvSpPr>
          <p:nvPr/>
        </p:nvSpPr>
        <p:spPr bwMode="auto">
          <a:xfrm>
            <a:off x="3357563" y="8461375"/>
            <a:ext cx="16557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Nós</a:t>
            </a:r>
          </a:p>
        </p:txBody>
      </p:sp>
      <p:sp>
        <p:nvSpPr>
          <p:cNvPr id="46157" name="Rectangle 77"/>
          <p:cNvSpPr>
            <a:spLocks noChangeArrowheads="1"/>
          </p:cNvSpPr>
          <p:nvPr/>
        </p:nvSpPr>
        <p:spPr bwMode="auto">
          <a:xfrm>
            <a:off x="5086350" y="8461375"/>
            <a:ext cx="16557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Eles</a:t>
            </a:r>
          </a:p>
        </p:txBody>
      </p:sp>
      <p:sp>
        <p:nvSpPr>
          <p:cNvPr id="46158" name="Rectangle 78"/>
          <p:cNvSpPr>
            <a:spLocks noChangeArrowheads="1"/>
          </p:cNvSpPr>
          <p:nvPr/>
        </p:nvSpPr>
        <p:spPr bwMode="auto">
          <a:xfrm>
            <a:off x="1628775" y="87487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Ela</a:t>
            </a:r>
          </a:p>
        </p:txBody>
      </p:sp>
      <p:sp>
        <p:nvSpPr>
          <p:cNvPr id="46159" name="Rectangle 79"/>
          <p:cNvSpPr>
            <a:spLocks noChangeArrowheads="1"/>
          </p:cNvSpPr>
          <p:nvPr/>
        </p:nvSpPr>
        <p:spPr bwMode="auto">
          <a:xfrm>
            <a:off x="3357563" y="8748713"/>
            <a:ext cx="16557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Eles</a:t>
            </a:r>
          </a:p>
        </p:txBody>
      </p:sp>
      <p:sp>
        <p:nvSpPr>
          <p:cNvPr id="46160" name="Rectangle 80"/>
          <p:cNvSpPr>
            <a:spLocks noChangeArrowheads="1"/>
          </p:cNvSpPr>
          <p:nvPr/>
        </p:nvSpPr>
        <p:spPr bwMode="auto">
          <a:xfrm>
            <a:off x="5086350" y="8748713"/>
            <a:ext cx="16557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Eu</a:t>
            </a:r>
          </a:p>
        </p:txBody>
      </p:sp>
      <p:sp>
        <p:nvSpPr>
          <p:cNvPr id="46161" name="Rectangle 81"/>
          <p:cNvSpPr>
            <a:spLocks noChangeArrowheads="1"/>
          </p:cNvSpPr>
          <p:nvPr/>
        </p:nvSpPr>
        <p:spPr bwMode="auto">
          <a:xfrm>
            <a:off x="44450" y="34925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7 – Assinala com </a:t>
            </a:r>
            <a:r>
              <a:rPr lang="pt-PT" sz="1400" i="1"/>
              <a:t>C</a:t>
            </a:r>
            <a:r>
              <a:rPr lang="pt-PT" sz="1400" b="1" i="1"/>
              <a:t> os substantivos comuns e com </a:t>
            </a:r>
            <a:r>
              <a:rPr lang="pt-PT" sz="1400" i="1"/>
              <a:t>P</a:t>
            </a:r>
            <a:r>
              <a:rPr lang="pt-PT" sz="1400" b="1" i="1"/>
              <a:t> os substantivos próprios.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6162" name="Rectangle 82"/>
          <p:cNvSpPr>
            <a:spLocks noChangeArrowheads="1"/>
          </p:cNvSpPr>
          <p:nvPr/>
        </p:nvSpPr>
        <p:spPr bwMode="auto">
          <a:xfrm>
            <a:off x="692150" y="468313"/>
            <a:ext cx="79216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livro</a:t>
            </a:r>
          </a:p>
        </p:txBody>
      </p:sp>
      <p:sp>
        <p:nvSpPr>
          <p:cNvPr id="46163" name="Rectangle 83"/>
          <p:cNvSpPr>
            <a:spLocks noChangeArrowheads="1"/>
          </p:cNvSpPr>
          <p:nvPr/>
        </p:nvSpPr>
        <p:spPr bwMode="auto">
          <a:xfrm>
            <a:off x="476250" y="468313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6164" name="Rectangle 84"/>
          <p:cNvSpPr>
            <a:spLocks noChangeArrowheads="1"/>
          </p:cNvSpPr>
          <p:nvPr/>
        </p:nvSpPr>
        <p:spPr bwMode="auto">
          <a:xfrm>
            <a:off x="2276475" y="468313"/>
            <a:ext cx="79216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Primavera</a:t>
            </a:r>
          </a:p>
        </p:txBody>
      </p:sp>
      <p:sp>
        <p:nvSpPr>
          <p:cNvPr id="46165" name="Rectangle 85"/>
          <p:cNvSpPr>
            <a:spLocks noChangeArrowheads="1"/>
          </p:cNvSpPr>
          <p:nvPr/>
        </p:nvSpPr>
        <p:spPr bwMode="auto">
          <a:xfrm>
            <a:off x="2060575" y="468313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6166" name="Rectangle 86"/>
          <p:cNvSpPr>
            <a:spLocks noChangeArrowheads="1"/>
          </p:cNvSpPr>
          <p:nvPr/>
        </p:nvSpPr>
        <p:spPr bwMode="auto">
          <a:xfrm>
            <a:off x="3860800" y="468313"/>
            <a:ext cx="79216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Angola</a:t>
            </a:r>
          </a:p>
        </p:txBody>
      </p:sp>
      <p:sp>
        <p:nvSpPr>
          <p:cNvPr id="46167" name="Rectangle 87"/>
          <p:cNvSpPr>
            <a:spLocks noChangeArrowheads="1"/>
          </p:cNvSpPr>
          <p:nvPr/>
        </p:nvSpPr>
        <p:spPr bwMode="auto">
          <a:xfrm>
            <a:off x="3644900" y="468313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6168" name="Rectangle 88"/>
          <p:cNvSpPr>
            <a:spLocks noChangeArrowheads="1"/>
          </p:cNvSpPr>
          <p:nvPr/>
        </p:nvSpPr>
        <p:spPr bwMode="auto">
          <a:xfrm>
            <a:off x="692150" y="828675"/>
            <a:ext cx="79216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Helena</a:t>
            </a:r>
          </a:p>
        </p:txBody>
      </p:sp>
      <p:sp>
        <p:nvSpPr>
          <p:cNvPr id="46169" name="Rectangle 89"/>
          <p:cNvSpPr>
            <a:spLocks noChangeArrowheads="1"/>
          </p:cNvSpPr>
          <p:nvPr/>
        </p:nvSpPr>
        <p:spPr bwMode="auto">
          <a:xfrm>
            <a:off x="476250" y="828675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6170" name="Rectangle 90"/>
          <p:cNvSpPr>
            <a:spLocks noChangeArrowheads="1"/>
          </p:cNvSpPr>
          <p:nvPr/>
        </p:nvSpPr>
        <p:spPr bwMode="auto">
          <a:xfrm>
            <a:off x="2276475" y="828675"/>
            <a:ext cx="79216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mochila</a:t>
            </a:r>
          </a:p>
        </p:txBody>
      </p:sp>
      <p:sp>
        <p:nvSpPr>
          <p:cNvPr id="46171" name="Rectangle 91"/>
          <p:cNvSpPr>
            <a:spLocks noChangeArrowheads="1"/>
          </p:cNvSpPr>
          <p:nvPr/>
        </p:nvSpPr>
        <p:spPr bwMode="auto">
          <a:xfrm>
            <a:off x="2060575" y="828675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6172" name="Rectangle 92"/>
          <p:cNvSpPr>
            <a:spLocks noChangeArrowheads="1"/>
          </p:cNvSpPr>
          <p:nvPr/>
        </p:nvSpPr>
        <p:spPr bwMode="auto">
          <a:xfrm>
            <a:off x="3860800" y="828675"/>
            <a:ext cx="79216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planta</a:t>
            </a:r>
          </a:p>
        </p:txBody>
      </p:sp>
      <p:sp>
        <p:nvSpPr>
          <p:cNvPr id="46173" name="Rectangle 93"/>
          <p:cNvSpPr>
            <a:spLocks noChangeArrowheads="1"/>
          </p:cNvSpPr>
          <p:nvPr/>
        </p:nvSpPr>
        <p:spPr bwMode="auto">
          <a:xfrm>
            <a:off x="3644900" y="828675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6174" name="Rectangle 94"/>
          <p:cNvSpPr>
            <a:spLocks noChangeArrowheads="1"/>
          </p:cNvSpPr>
          <p:nvPr/>
        </p:nvSpPr>
        <p:spPr bwMode="auto">
          <a:xfrm>
            <a:off x="692150" y="1187450"/>
            <a:ext cx="79216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menino</a:t>
            </a:r>
          </a:p>
        </p:txBody>
      </p:sp>
      <p:sp>
        <p:nvSpPr>
          <p:cNvPr id="46175" name="Rectangle 95"/>
          <p:cNvSpPr>
            <a:spLocks noChangeArrowheads="1"/>
          </p:cNvSpPr>
          <p:nvPr/>
        </p:nvSpPr>
        <p:spPr bwMode="auto">
          <a:xfrm>
            <a:off x="476250" y="1187450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6176" name="Rectangle 96"/>
          <p:cNvSpPr>
            <a:spLocks noChangeArrowheads="1"/>
          </p:cNvSpPr>
          <p:nvPr/>
        </p:nvSpPr>
        <p:spPr bwMode="auto">
          <a:xfrm>
            <a:off x="2276475" y="1187450"/>
            <a:ext cx="79216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Évora</a:t>
            </a:r>
          </a:p>
        </p:txBody>
      </p:sp>
      <p:sp>
        <p:nvSpPr>
          <p:cNvPr id="46177" name="Rectangle 97"/>
          <p:cNvSpPr>
            <a:spLocks noChangeArrowheads="1"/>
          </p:cNvSpPr>
          <p:nvPr/>
        </p:nvSpPr>
        <p:spPr bwMode="auto">
          <a:xfrm>
            <a:off x="2060575" y="1187450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6178" name="Rectangle 98"/>
          <p:cNvSpPr>
            <a:spLocks noChangeArrowheads="1"/>
          </p:cNvSpPr>
          <p:nvPr/>
        </p:nvSpPr>
        <p:spPr bwMode="auto">
          <a:xfrm>
            <a:off x="3860800" y="1187450"/>
            <a:ext cx="79216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passeio</a:t>
            </a:r>
          </a:p>
        </p:txBody>
      </p:sp>
      <p:sp>
        <p:nvSpPr>
          <p:cNvPr id="46179" name="Rectangle 99"/>
          <p:cNvSpPr>
            <a:spLocks noChangeArrowheads="1"/>
          </p:cNvSpPr>
          <p:nvPr/>
        </p:nvSpPr>
        <p:spPr bwMode="auto">
          <a:xfrm>
            <a:off x="3644900" y="1187450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6180" name="Rectangle 100"/>
          <p:cNvSpPr>
            <a:spLocks noChangeArrowheads="1"/>
          </p:cNvSpPr>
          <p:nvPr/>
        </p:nvSpPr>
        <p:spPr bwMode="auto">
          <a:xfrm>
            <a:off x="5445125" y="468313"/>
            <a:ext cx="79216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afia</a:t>
            </a:r>
          </a:p>
        </p:txBody>
      </p:sp>
      <p:sp>
        <p:nvSpPr>
          <p:cNvPr id="46181" name="Rectangle 101"/>
          <p:cNvSpPr>
            <a:spLocks noChangeArrowheads="1"/>
          </p:cNvSpPr>
          <p:nvPr/>
        </p:nvSpPr>
        <p:spPr bwMode="auto">
          <a:xfrm>
            <a:off x="5229225" y="468313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6182" name="Rectangle 102"/>
          <p:cNvSpPr>
            <a:spLocks noChangeArrowheads="1"/>
          </p:cNvSpPr>
          <p:nvPr/>
        </p:nvSpPr>
        <p:spPr bwMode="auto">
          <a:xfrm>
            <a:off x="5445125" y="828675"/>
            <a:ext cx="79216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Junho</a:t>
            </a:r>
          </a:p>
        </p:txBody>
      </p:sp>
      <p:sp>
        <p:nvSpPr>
          <p:cNvPr id="46183" name="Rectangle 103"/>
          <p:cNvSpPr>
            <a:spLocks noChangeArrowheads="1"/>
          </p:cNvSpPr>
          <p:nvPr/>
        </p:nvSpPr>
        <p:spPr bwMode="auto">
          <a:xfrm>
            <a:off x="5229225" y="828675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6184" name="Rectangle 104"/>
          <p:cNvSpPr>
            <a:spLocks noChangeArrowheads="1"/>
          </p:cNvSpPr>
          <p:nvPr/>
        </p:nvSpPr>
        <p:spPr bwMode="auto">
          <a:xfrm>
            <a:off x="5445125" y="1187450"/>
            <a:ext cx="79216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papel</a:t>
            </a:r>
          </a:p>
        </p:txBody>
      </p:sp>
      <p:sp>
        <p:nvSpPr>
          <p:cNvPr id="46185" name="Rectangle 105"/>
          <p:cNvSpPr>
            <a:spLocks noChangeArrowheads="1"/>
          </p:cNvSpPr>
          <p:nvPr/>
        </p:nvSpPr>
        <p:spPr bwMode="auto">
          <a:xfrm>
            <a:off x="5229225" y="1187450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39" name="Rectangle 35"/>
          <p:cNvSpPr>
            <a:spLocks noChangeArrowheads="1"/>
          </p:cNvSpPr>
          <p:nvPr/>
        </p:nvSpPr>
        <p:spPr bwMode="auto">
          <a:xfrm>
            <a:off x="44450" y="38100"/>
            <a:ext cx="64087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 b="1" i="1"/>
              <a:t>10 – Escreve o GN e o GV das frases no local correcto :</a:t>
            </a:r>
            <a:endParaRPr lang="pt-PT" sz="1400" b="1" i="1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7140" name="Rectangle 36"/>
          <p:cNvSpPr>
            <a:spLocks noChangeArrowheads="1"/>
          </p:cNvSpPr>
          <p:nvPr/>
        </p:nvSpPr>
        <p:spPr bwMode="auto">
          <a:xfrm>
            <a:off x="260350" y="900113"/>
            <a:ext cx="28082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 Maria apanha flores.</a:t>
            </a:r>
          </a:p>
        </p:txBody>
      </p:sp>
      <p:sp>
        <p:nvSpPr>
          <p:cNvPr id="47141" name="Rectangle 37"/>
          <p:cNvSpPr>
            <a:spLocks noChangeArrowheads="1"/>
          </p:cNvSpPr>
          <p:nvPr/>
        </p:nvSpPr>
        <p:spPr bwMode="auto">
          <a:xfrm>
            <a:off x="260350" y="1187450"/>
            <a:ext cx="2808288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Ricardo pratica atletismo.</a:t>
            </a:r>
          </a:p>
        </p:txBody>
      </p:sp>
      <p:sp>
        <p:nvSpPr>
          <p:cNvPr id="47142" name="Rectangle 38"/>
          <p:cNvSpPr>
            <a:spLocks noChangeArrowheads="1"/>
          </p:cNvSpPr>
          <p:nvPr/>
        </p:nvSpPr>
        <p:spPr bwMode="auto">
          <a:xfrm>
            <a:off x="260350" y="1474788"/>
            <a:ext cx="28082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 Joana e o Rui fazem natação.</a:t>
            </a:r>
          </a:p>
        </p:txBody>
      </p:sp>
      <p:sp>
        <p:nvSpPr>
          <p:cNvPr id="47143" name="Rectangle 39"/>
          <p:cNvSpPr>
            <a:spLocks noChangeArrowheads="1"/>
          </p:cNvSpPr>
          <p:nvPr/>
        </p:nvSpPr>
        <p:spPr bwMode="auto">
          <a:xfrm>
            <a:off x="260350" y="1762125"/>
            <a:ext cx="2808288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Inverno é triste.</a:t>
            </a:r>
          </a:p>
        </p:txBody>
      </p:sp>
      <p:sp>
        <p:nvSpPr>
          <p:cNvPr id="47144" name="Rectangle 40"/>
          <p:cNvSpPr>
            <a:spLocks noChangeArrowheads="1"/>
          </p:cNvSpPr>
          <p:nvPr/>
        </p:nvSpPr>
        <p:spPr bwMode="auto">
          <a:xfrm>
            <a:off x="3068638" y="539750"/>
            <a:ext cx="1800225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Grupo Nominal</a:t>
            </a:r>
          </a:p>
        </p:txBody>
      </p:sp>
      <p:sp>
        <p:nvSpPr>
          <p:cNvPr id="47145" name="Rectangle 41"/>
          <p:cNvSpPr>
            <a:spLocks noChangeArrowheads="1"/>
          </p:cNvSpPr>
          <p:nvPr/>
        </p:nvSpPr>
        <p:spPr bwMode="auto">
          <a:xfrm>
            <a:off x="3068638" y="9001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7146" name="Rectangle 42"/>
          <p:cNvSpPr>
            <a:spLocks noChangeArrowheads="1"/>
          </p:cNvSpPr>
          <p:nvPr/>
        </p:nvSpPr>
        <p:spPr bwMode="auto">
          <a:xfrm>
            <a:off x="3068638" y="11874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7147" name="Rectangle 43"/>
          <p:cNvSpPr>
            <a:spLocks noChangeArrowheads="1"/>
          </p:cNvSpPr>
          <p:nvPr/>
        </p:nvSpPr>
        <p:spPr bwMode="auto">
          <a:xfrm>
            <a:off x="3068638" y="147478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7148" name="Rectangle 44"/>
          <p:cNvSpPr>
            <a:spLocks noChangeArrowheads="1"/>
          </p:cNvSpPr>
          <p:nvPr/>
        </p:nvSpPr>
        <p:spPr bwMode="auto">
          <a:xfrm>
            <a:off x="3068638" y="176212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7149" name="Rectangle 45"/>
          <p:cNvSpPr>
            <a:spLocks noChangeArrowheads="1"/>
          </p:cNvSpPr>
          <p:nvPr/>
        </p:nvSpPr>
        <p:spPr bwMode="auto">
          <a:xfrm>
            <a:off x="4868863" y="539750"/>
            <a:ext cx="1800225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Grupo Verbal</a:t>
            </a:r>
          </a:p>
        </p:txBody>
      </p:sp>
      <p:sp>
        <p:nvSpPr>
          <p:cNvPr id="47150" name="Rectangle 46"/>
          <p:cNvSpPr>
            <a:spLocks noChangeArrowheads="1"/>
          </p:cNvSpPr>
          <p:nvPr/>
        </p:nvSpPr>
        <p:spPr bwMode="auto">
          <a:xfrm>
            <a:off x="4868863" y="9001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7151" name="Rectangle 47"/>
          <p:cNvSpPr>
            <a:spLocks noChangeArrowheads="1"/>
          </p:cNvSpPr>
          <p:nvPr/>
        </p:nvSpPr>
        <p:spPr bwMode="auto">
          <a:xfrm>
            <a:off x="4868863" y="11874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7152" name="Rectangle 48"/>
          <p:cNvSpPr>
            <a:spLocks noChangeArrowheads="1"/>
          </p:cNvSpPr>
          <p:nvPr/>
        </p:nvSpPr>
        <p:spPr bwMode="auto">
          <a:xfrm>
            <a:off x="4868863" y="147478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7153" name="Rectangle 49"/>
          <p:cNvSpPr>
            <a:spLocks noChangeArrowheads="1"/>
          </p:cNvSpPr>
          <p:nvPr/>
        </p:nvSpPr>
        <p:spPr bwMode="auto">
          <a:xfrm>
            <a:off x="4868863" y="176212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7154" name="Rectangle 50"/>
          <p:cNvSpPr>
            <a:spLocks noChangeArrowheads="1"/>
          </p:cNvSpPr>
          <p:nvPr/>
        </p:nvSpPr>
        <p:spPr bwMode="auto">
          <a:xfrm>
            <a:off x="260350" y="2052638"/>
            <a:ext cx="28082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A Sónia está triste.</a:t>
            </a:r>
          </a:p>
        </p:txBody>
      </p:sp>
      <p:sp>
        <p:nvSpPr>
          <p:cNvPr id="47155" name="Rectangle 51"/>
          <p:cNvSpPr>
            <a:spLocks noChangeArrowheads="1"/>
          </p:cNvSpPr>
          <p:nvPr/>
        </p:nvSpPr>
        <p:spPr bwMode="auto">
          <a:xfrm>
            <a:off x="3068638" y="205263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7156" name="Rectangle 52"/>
          <p:cNvSpPr>
            <a:spLocks noChangeArrowheads="1"/>
          </p:cNvSpPr>
          <p:nvPr/>
        </p:nvSpPr>
        <p:spPr bwMode="auto">
          <a:xfrm>
            <a:off x="4868863" y="205263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7157" name="Rectangle 53"/>
          <p:cNvSpPr>
            <a:spLocks noChangeArrowheads="1"/>
          </p:cNvSpPr>
          <p:nvPr/>
        </p:nvSpPr>
        <p:spPr bwMode="auto">
          <a:xfrm>
            <a:off x="260350" y="2339975"/>
            <a:ext cx="2808288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O Zé e a Tozé foram a Faro.</a:t>
            </a:r>
          </a:p>
        </p:txBody>
      </p:sp>
      <p:sp>
        <p:nvSpPr>
          <p:cNvPr id="47158" name="Rectangle 54"/>
          <p:cNvSpPr>
            <a:spLocks noChangeArrowheads="1"/>
          </p:cNvSpPr>
          <p:nvPr/>
        </p:nvSpPr>
        <p:spPr bwMode="auto">
          <a:xfrm>
            <a:off x="3068638" y="233997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47159" name="Rectangle 55"/>
          <p:cNvSpPr>
            <a:spLocks noChangeArrowheads="1"/>
          </p:cNvSpPr>
          <p:nvPr/>
        </p:nvSpPr>
        <p:spPr bwMode="auto">
          <a:xfrm>
            <a:off x="4868863" y="233997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2400">
                <a:latin typeface="Arial Black" pitchFamily="34" charset="0"/>
              </a:rPr>
              <a:t>Funcionamento da Língua</a:t>
            </a:r>
            <a:r>
              <a:rPr lang="pt-PT" b="1"/>
              <a:t>	          </a:t>
            </a:r>
            <a:r>
              <a:rPr lang="pt-PT" sz="1200" b="1"/>
              <a:t>FICHA DE PRÁTICA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44450" y="9429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1 – Escreve três frases com adjectivos no grau normal.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2235" name="Rectangle 11"/>
          <p:cNvSpPr>
            <a:spLocks noChangeArrowheads="1"/>
          </p:cNvSpPr>
          <p:nvPr/>
        </p:nvSpPr>
        <p:spPr bwMode="auto">
          <a:xfrm>
            <a:off x="44450" y="26701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2 – Forma   e   escreve   frases   em   que   o   adjectivo   esteja  no</a:t>
            </a:r>
          </a:p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     grau comparativo.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2236" name="Rectangle 12"/>
          <p:cNvSpPr>
            <a:spLocks noChangeArrowheads="1"/>
          </p:cNvSpPr>
          <p:nvPr/>
        </p:nvSpPr>
        <p:spPr bwMode="auto">
          <a:xfrm>
            <a:off x="44450" y="56943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3 – Forma o superlativo absoluto sintético dos seguintes adjectivos.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404813" y="6300788"/>
            <a:ext cx="604837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</a:pPr>
            <a:r>
              <a:rPr lang="pt-PT" sz="1400"/>
              <a:t>alto       </a:t>
            </a:r>
            <a:r>
              <a:rPr lang="pt-PT" sz="1400">
                <a:cs typeface="Arial" charset="0"/>
              </a:rPr>
              <a:t>► altíssimo</a:t>
            </a:r>
            <a:r>
              <a:rPr lang="pt-PT" sz="1400"/>
              <a:t>	     grande </a:t>
            </a:r>
            <a:r>
              <a:rPr lang="pt-PT" sz="1400">
                <a:cs typeface="Arial" charset="0"/>
              </a:rPr>
              <a:t>► __________      pequeno ► __________</a:t>
            </a:r>
          </a:p>
          <a:p>
            <a:pPr>
              <a:lnSpc>
                <a:spcPct val="150000"/>
              </a:lnSpc>
            </a:pPr>
            <a:r>
              <a:rPr lang="pt-PT" sz="1400"/>
              <a:t>estreito ► __________     fácil      ► __________      escuro    ► __________</a:t>
            </a:r>
          </a:p>
          <a:p>
            <a:pPr>
              <a:lnSpc>
                <a:spcPct val="150000"/>
              </a:lnSpc>
            </a:pPr>
            <a:r>
              <a:rPr lang="pt-PT" sz="1400"/>
              <a:t>lento     ► __________     difícil    ► __________      rápido     ► __________</a:t>
            </a:r>
          </a:p>
        </p:txBody>
      </p:sp>
      <p:sp>
        <p:nvSpPr>
          <p:cNvPr id="52238" name="Rectangle 14"/>
          <p:cNvSpPr>
            <a:spLocks noChangeArrowheads="1"/>
          </p:cNvSpPr>
          <p:nvPr/>
        </p:nvSpPr>
        <p:spPr bwMode="auto">
          <a:xfrm>
            <a:off x="44450" y="74945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4 – Completa  as  frases,  utilizando  o  adjectivo   </a:t>
            </a:r>
            <a:r>
              <a:rPr lang="pt-PT" sz="1400" u="sng">
                <a:latin typeface="Arial Black" pitchFamily="34" charset="0"/>
              </a:rPr>
              <a:t>larga</a:t>
            </a:r>
            <a:r>
              <a:rPr lang="pt-PT" sz="1400">
                <a:latin typeface="Arial Black" pitchFamily="34" charset="0"/>
              </a:rPr>
              <a:t>   nos   seus</a:t>
            </a:r>
          </a:p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     diferentes graus.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2267" name="Line 43"/>
          <p:cNvSpPr>
            <a:spLocks noChangeShapeType="1"/>
          </p:cNvSpPr>
          <p:nvPr/>
        </p:nvSpPr>
        <p:spPr bwMode="auto">
          <a:xfrm>
            <a:off x="476250" y="1690688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2268" name="Line 44"/>
          <p:cNvSpPr>
            <a:spLocks noChangeShapeType="1"/>
          </p:cNvSpPr>
          <p:nvPr/>
        </p:nvSpPr>
        <p:spPr bwMode="auto">
          <a:xfrm>
            <a:off x="476250" y="2051050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2269" name="Line 45"/>
          <p:cNvSpPr>
            <a:spLocks noChangeShapeType="1"/>
          </p:cNvSpPr>
          <p:nvPr/>
        </p:nvSpPr>
        <p:spPr bwMode="auto">
          <a:xfrm>
            <a:off x="476250" y="2411413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2270" name="Rectangle 46"/>
          <p:cNvSpPr>
            <a:spLocks noChangeArrowheads="1"/>
          </p:cNvSpPr>
          <p:nvPr/>
        </p:nvSpPr>
        <p:spPr bwMode="auto">
          <a:xfrm>
            <a:off x="476250" y="3492500"/>
            <a:ext cx="936625" cy="503238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508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pt-PT" sz="1200" b="1">
                <a:latin typeface="Tahoma" pitchFamily="34" charset="0"/>
              </a:rPr>
              <a:t>A Filipa</a:t>
            </a:r>
          </a:p>
          <a:p>
            <a:pPr algn="ctr"/>
            <a:r>
              <a:rPr lang="pt-PT" sz="1200" b="1">
                <a:latin typeface="Tahoma" pitchFamily="34" charset="0"/>
              </a:rPr>
              <a:t>A Liliana</a:t>
            </a:r>
          </a:p>
        </p:txBody>
      </p:sp>
      <p:sp>
        <p:nvSpPr>
          <p:cNvPr id="52271" name="Rectangle 47"/>
          <p:cNvSpPr>
            <a:spLocks noChangeArrowheads="1"/>
          </p:cNvSpPr>
          <p:nvPr/>
        </p:nvSpPr>
        <p:spPr bwMode="auto">
          <a:xfrm>
            <a:off x="1628775" y="3490913"/>
            <a:ext cx="503238" cy="503237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508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pt-PT" sz="1200" b="1">
                <a:latin typeface="Tahoma" pitchFamily="34" charset="0"/>
              </a:rPr>
              <a:t>é</a:t>
            </a:r>
          </a:p>
          <a:p>
            <a:pPr algn="ctr"/>
            <a:r>
              <a:rPr lang="pt-PT" sz="1200" b="1">
                <a:latin typeface="Tahoma" pitchFamily="34" charset="0"/>
              </a:rPr>
              <a:t>está</a:t>
            </a:r>
          </a:p>
        </p:txBody>
      </p:sp>
      <p:sp>
        <p:nvSpPr>
          <p:cNvPr id="52272" name="Rectangle 48"/>
          <p:cNvSpPr>
            <a:spLocks noChangeArrowheads="1"/>
          </p:cNvSpPr>
          <p:nvPr/>
        </p:nvSpPr>
        <p:spPr bwMode="auto">
          <a:xfrm>
            <a:off x="2420938" y="3419475"/>
            <a:ext cx="720725" cy="647700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508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pt-PT" sz="1200" b="1">
                <a:latin typeface="Tahoma" pitchFamily="34" charset="0"/>
              </a:rPr>
              <a:t>mais</a:t>
            </a:r>
          </a:p>
          <a:p>
            <a:pPr algn="ctr"/>
            <a:r>
              <a:rPr lang="pt-PT" sz="1200" b="1">
                <a:latin typeface="Tahoma" pitchFamily="34" charset="0"/>
              </a:rPr>
              <a:t>menos</a:t>
            </a:r>
          </a:p>
          <a:p>
            <a:pPr algn="ctr"/>
            <a:r>
              <a:rPr lang="pt-PT" sz="1200" b="1">
                <a:latin typeface="Tahoma" pitchFamily="34" charset="0"/>
              </a:rPr>
              <a:t>tão</a:t>
            </a:r>
          </a:p>
        </p:txBody>
      </p:sp>
      <p:sp>
        <p:nvSpPr>
          <p:cNvPr id="52273" name="Rectangle 49"/>
          <p:cNvSpPr>
            <a:spLocks noChangeArrowheads="1"/>
          </p:cNvSpPr>
          <p:nvPr/>
        </p:nvSpPr>
        <p:spPr bwMode="auto">
          <a:xfrm>
            <a:off x="3357563" y="3275013"/>
            <a:ext cx="1079500" cy="936625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508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pt-PT" sz="1200" b="1">
                <a:latin typeface="Tahoma" pitchFamily="34" charset="0"/>
              </a:rPr>
              <a:t>alta</a:t>
            </a:r>
          </a:p>
          <a:p>
            <a:pPr algn="ctr"/>
            <a:r>
              <a:rPr lang="pt-PT" sz="1200" b="1">
                <a:latin typeface="Tahoma" pitchFamily="34" charset="0"/>
              </a:rPr>
              <a:t>simpática</a:t>
            </a:r>
          </a:p>
          <a:p>
            <a:pPr algn="ctr"/>
            <a:r>
              <a:rPr lang="pt-PT" sz="1200" b="1">
                <a:latin typeface="Tahoma" pitchFamily="34" charset="0"/>
              </a:rPr>
              <a:t>aborrecida</a:t>
            </a:r>
          </a:p>
          <a:p>
            <a:pPr algn="ctr"/>
            <a:r>
              <a:rPr lang="pt-PT" sz="1200" b="1">
                <a:latin typeface="Tahoma" pitchFamily="34" charset="0"/>
              </a:rPr>
              <a:t>brincalhona</a:t>
            </a:r>
          </a:p>
        </p:txBody>
      </p:sp>
      <p:sp>
        <p:nvSpPr>
          <p:cNvPr id="52274" name="Rectangle 50"/>
          <p:cNvSpPr>
            <a:spLocks noChangeArrowheads="1"/>
          </p:cNvSpPr>
          <p:nvPr/>
        </p:nvSpPr>
        <p:spPr bwMode="auto">
          <a:xfrm>
            <a:off x="4652963" y="3490913"/>
            <a:ext cx="720725" cy="504825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508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pt-PT" sz="1200" b="1">
                <a:latin typeface="Tahoma" pitchFamily="34" charset="0"/>
              </a:rPr>
              <a:t>do que</a:t>
            </a:r>
          </a:p>
          <a:p>
            <a:pPr algn="ctr"/>
            <a:r>
              <a:rPr lang="pt-PT" sz="1200" b="1">
                <a:latin typeface="Tahoma" pitchFamily="34" charset="0"/>
              </a:rPr>
              <a:t>como</a:t>
            </a:r>
          </a:p>
        </p:txBody>
      </p:sp>
      <p:sp>
        <p:nvSpPr>
          <p:cNvPr id="52275" name="Rectangle 51"/>
          <p:cNvSpPr>
            <a:spLocks noChangeArrowheads="1"/>
          </p:cNvSpPr>
          <p:nvPr/>
        </p:nvSpPr>
        <p:spPr bwMode="auto">
          <a:xfrm>
            <a:off x="5588000" y="3419475"/>
            <a:ext cx="865188" cy="647700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50800" prstMaterial="legacyMatte">
            <a:bevelT w="13500" h="13500" prst="angle"/>
            <a:bevelB w="13500" h="13500" prst="angle"/>
            <a:extrusionClr>
              <a:srgbClr val="B2B2B2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pt-PT" sz="1200" b="1">
                <a:latin typeface="Tahoma" pitchFamily="34" charset="0"/>
              </a:rPr>
              <a:t>o Bruno</a:t>
            </a:r>
          </a:p>
          <a:p>
            <a:pPr algn="ctr"/>
            <a:r>
              <a:rPr lang="pt-PT" sz="1200" b="1">
                <a:latin typeface="Tahoma" pitchFamily="34" charset="0"/>
              </a:rPr>
              <a:t>a Jessica</a:t>
            </a:r>
          </a:p>
        </p:txBody>
      </p:sp>
      <p:sp>
        <p:nvSpPr>
          <p:cNvPr id="52276" name="Line 52"/>
          <p:cNvSpPr>
            <a:spLocks noChangeShapeType="1"/>
          </p:cNvSpPr>
          <p:nvPr/>
        </p:nvSpPr>
        <p:spPr bwMode="auto">
          <a:xfrm>
            <a:off x="476250" y="4572000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2277" name="Line 53"/>
          <p:cNvSpPr>
            <a:spLocks noChangeShapeType="1"/>
          </p:cNvSpPr>
          <p:nvPr/>
        </p:nvSpPr>
        <p:spPr bwMode="auto">
          <a:xfrm>
            <a:off x="476250" y="4932363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2278" name="Line 54"/>
          <p:cNvSpPr>
            <a:spLocks noChangeShapeType="1"/>
          </p:cNvSpPr>
          <p:nvPr/>
        </p:nvSpPr>
        <p:spPr bwMode="auto">
          <a:xfrm>
            <a:off x="476250" y="5292725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2279" name="Rectangle 55"/>
          <p:cNvSpPr>
            <a:spLocks noChangeArrowheads="1"/>
          </p:cNvSpPr>
          <p:nvPr/>
        </p:nvSpPr>
        <p:spPr bwMode="auto">
          <a:xfrm>
            <a:off x="352425" y="8388350"/>
            <a:ext cx="358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</a:pPr>
            <a:r>
              <a:rPr lang="pt-PT" sz="1300"/>
              <a:t>Esta janela é ________________. Esta janela é ___________________ que aquela.</a:t>
            </a:r>
          </a:p>
          <a:p>
            <a:pPr>
              <a:lnSpc>
                <a:spcPct val="150000"/>
              </a:lnSpc>
            </a:pPr>
            <a:r>
              <a:rPr lang="pt-PT" sz="1300"/>
              <a:t>Esta janela é ________________ como aquela. Esta janela é __________________</a:t>
            </a:r>
          </a:p>
          <a:p>
            <a:pPr>
              <a:lnSpc>
                <a:spcPct val="150000"/>
              </a:lnSpc>
            </a:pPr>
            <a:r>
              <a:rPr lang="pt-PT" sz="1300"/>
              <a:t>que aquela.</a:t>
            </a:r>
          </a:p>
        </p:txBody>
      </p:sp>
      <p:sp>
        <p:nvSpPr>
          <p:cNvPr id="52280" name="Line 56"/>
          <p:cNvSpPr>
            <a:spLocks noChangeShapeType="1"/>
          </p:cNvSpPr>
          <p:nvPr/>
        </p:nvSpPr>
        <p:spPr bwMode="auto">
          <a:xfrm>
            <a:off x="476250" y="5651500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2400">
                <a:latin typeface="Arial Black" pitchFamily="34" charset="0"/>
              </a:rPr>
              <a:t>Funcionamento da Língua</a:t>
            </a:r>
            <a:r>
              <a:rPr lang="pt-PT" b="1"/>
              <a:t>	          </a:t>
            </a:r>
            <a:r>
              <a:rPr lang="pt-PT" sz="1200" b="1"/>
              <a:t>FICHA DE PRÁTICA</a:t>
            </a: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44450" y="9429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1 – Nas   frases   seguintes   substitui  os  adjectivos  por  outros  de</a:t>
            </a:r>
          </a:p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     sentido equivalente.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207963" y="1476375"/>
            <a:ext cx="358140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200"/>
              <a:t>O avião é um meio de transporte muito </a:t>
            </a:r>
            <a:r>
              <a:rPr lang="pt-PT" sz="1200">
                <a:latin typeface="Arial Black" pitchFamily="34" charset="0"/>
              </a:rPr>
              <a:t>veloz</a:t>
            </a:r>
            <a:r>
              <a:rPr lang="pt-PT" sz="1200"/>
              <a:t>.</a:t>
            </a:r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207963" y="1835150"/>
            <a:ext cx="35814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200"/>
              <a:t>Os marinheiros portugueses eram </a:t>
            </a:r>
            <a:r>
              <a:rPr lang="pt-PT" sz="1200">
                <a:latin typeface="Arial Black" pitchFamily="34" charset="0"/>
              </a:rPr>
              <a:t>audaciosos</a:t>
            </a:r>
            <a:r>
              <a:rPr lang="pt-PT" sz="1200"/>
              <a:t>.</a:t>
            </a:r>
            <a:endParaRPr lang="pt-PT" sz="1200" b="1"/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207963" y="2195513"/>
            <a:ext cx="35814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200"/>
              <a:t>A Bela Adormecida acordou </a:t>
            </a:r>
            <a:r>
              <a:rPr lang="pt-PT" sz="1200">
                <a:latin typeface="Arial Black" pitchFamily="34" charset="0"/>
              </a:rPr>
              <a:t>feliz</a:t>
            </a:r>
            <a:r>
              <a:rPr lang="pt-PT" sz="1200"/>
              <a:t>.</a:t>
            </a:r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207963" y="2555875"/>
            <a:ext cx="35814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200"/>
              <a:t>Camões foi um escritor que ficou </a:t>
            </a:r>
            <a:r>
              <a:rPr lang="pt-PT" sz="1200">
                <a:latin typeface="Arial Black" pitchFamily="34" charset="0"/>
              </a:rPr>
              <a:t>célebre</a:t>
            </a:r>
            <a:r>
              <a:rPr lang="pt-PT" sz="1200"/>
              <a:t>.</a:t>
            </a:r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>
            <a:off x="3644900" y="2195513"/>
            <a:ext cx="30972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>
            <a:off x="2708275" y="2555875"/>
            <a:ext cx="4033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>
            <a:off x="3500438" y="1835150"/>
            <a:ext cx="3241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>
            <a:off x="3284538" y="2914650"/>
            <a:ext cx="3457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44450" y="3028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2 – Liga correctamente.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0195" name="Rectangle 19"/>
          <p:cNvSpPr>
            <a:spLocks noChangeArrowheads="1"/>
          </p:cNvSpPr>
          <p:nvPr/>
        </p:nvSpPr>
        <p:spPr bwMode="auto">
          <a:xfrm>
            <a:off x="188913" y="3633788"/>
            <a:ext cx="3095625" cy="215900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>
                <a:latin typeface="Arial Black" pitchFamily="34" charset="0"/>
              </a:rPr>
              <a:t>FRASES</a:t>
            </a:r>
          </a:p>
        </p:txBody>
      </p:sp>
      <p:sp>
        <p:nvSpPr>
          <p:cNvPr id="50196" name="Rectangle 20"/>
          <p:cNvSpPr>
            <a:spLocks noChangeArrowheads="1"/>
          </p:cNvSpPr>
          <p:nvPr/>
        </p:nvSpPr>
        <p:spPr bwMode="auto">
          <a:xfrm>
            <a:off x="188913" y="3921125"/>
            <a:ext cx="30956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200"/>
              <a:t>O meu pai é mais alto do que o teu.</a:t>
            </a:r>
          </a:p>
        </p:txBody>
      </p:sp>
      <p:sp>
        <p:nvSpPr>
          <p:cNvPr id="50197" name="Rectangle 21"/>
          <p:cNvSpPr>
            <a:spLocks noChangeArrowheads="1"/>
          </p:cNvSpPr>
          <p:nvPr/>
        </p:nvSpPr>
        <p:spPr bwMode="auto">
          <a:xfrm>
            <a:off x="188913" y="4210050"/>
            <a:ext cx="30956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200"/>
              <a:t>A Maria é tão bonita como a irmã.</a:t>
            </a:r>
          </a:p>
        </p:txBody>
      </p:sp>
      <p:sp>
        <p:nvSpPr>
          <p:cNvPr id="50198" name="Rectangle 22"/>
          <p:cNvSpPr>
            <a:spLocks noChangeArrowheads="1"/>
          </p:cNvSpPr>
          <p:nvPr/>
        </p:nvSpPr>
        <p:spPr bwMode="auto">
          <a:xfrm>
            <a:off x="188913" y="4497388"/>
            <a:ext cx="30956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200"/>
              <a:t>A tia Ana é menos velha do que a tua mãe.</a:t>
            </a:r>
          </a:p>
        </p:txBody>
      </p:sp>
      <p:sp>
        <p:nvSpPr>
          <p:cNvPr id="50199" name="Rectangle 23"/>
          <p:cNvSpPr>
            <a:spLocks noChangeArrowheads="1"/>
          </p:cNvSpPr>
          <p:nvPr/>
        </p:nvSpPr>
        <p:spPr bwMode="auto">
          <a:xfrm>
            <a:off x="4581525" y="3633788"/>
            <a:ext cx="2160588" cy="215900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>
                <a:latin typeface="Arial Black" pitchFamily="34" charset="0"/>
              </a:rPr>
              <a:t>GRAUS DOS ADJECTIVOS</a:t>
            </a:r>
          </a:p>
        </p:txBody>
      </p:sp>
      <p:sp>
        <p:nvSpPr>
          <p:cNvPr id="50200" name="Rectangle 24"/>
          <p:cNvSpPr>
            <a:spLocks noChangeArrowheads="1"/>
          </p:cNvSpPr>
          <p:nvPr/>
        </p:nvSpPr>
        <p:spPr bwMode="auto">
          <a:xfrm>
            <a:off x="4581525" y="3921125"/>
            <a:ext cx="2160588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200"/>
              <a:t>Comparativo de igualdade</a:t>
            </a:r>
          </a:p>
        </p:txBody>
      </p:sp>
      <p:sp>
        <p:nvSpPr>
          <p:cNvPr id="50201" name="Rectangle 25"/>
          <p:cNvSpPr>
            <a:spLocks noChangeArrowheads="1"/>
          </p:cNvSpPr>
          <p:nvPr/>
        </p:nvSpPr>
        <p:spPr bwMode="auto">
          <a:xfrm>
            <a:off x="4581525" y="4210050"/>
            <a:ext cx="2160588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200"/>
              <a:t>Comparativo de inferioridade</a:t>
            </a:r>
          </a:p>
        </p:txBody>
      </p:sp>
      <p:sp>
        <p:nvSpPr>
          <p:cNvPr id="50202" name="Rectangle 26"/>
          <p:cNvSpPr>
            <a:spLocks noChangeArrowheads="1"/>
          </p:cNvSpPr>
          <p:nvPr/>
        </p:nvSpPr>
        <p:spPr bwMode="auto">
          <a:xfrm>
            <a:off x="4581525" y="4497388"/>
            <a:ext cx="2160588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200"/>
              <a:t>Comparativo de superioridade</a:t>
            </a:r>
          </a:p>
        </p:txBody>
      </p:sp>
      <p:sp>
        <p:nvSpPr>
          <p:cNvPr id="50203" name="Oval 27"/>
          <p:cNvSpPr>
            <a:spLocks noChangeArrowheads="1"/>
          </p:cNvSpPr>
          <p:nvPr/>
        </p:nvSpPr>
        <p:spPr bwMode="auto">
          <a:xfrm>
            <a:off x="3357563" y="399415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0204" name="Oval 28"/>
          <p:cNvSpPr>
            <a:spLocks noChangeArrowheads="1"/>
          </p:cNvSpPr>
          <p:nvPr/>
        </p:nvSpPr>
        <p:spPr bwMode="auto">
          <a:xfrm>
            <a:off x="3357563" y="4283075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0205" name="Oval 29"/>
          <p:cNvSpPr>
            <a:spLocks noChangeArrowheads="1"/>
          </p:cNvSpPr>
          <p:nvPr/>
        </p:nvSpPr>
        <p:spPr bwMode="auto">
          <a:xfrm>
            <a:off x="3357563" y="4570413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0206" name="Oval 30"/>
          <p:cNvSpPr>
            <a:spLocks noChangeArrowheads="1"/>
          </p:cNvSpPr>
          <p:nvPr/>
        </p:nvSpPr>
        <p:spPr bwMode="auto">
          <a:xfrm>
            <a:off x="4437063" y="399415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0207" name="Oval 31"/>
          <p:cNvSpPr>
            <a:spLocks noChangeArrowheads="1"/>
          </p:cNvSpPr>
          <p:nvPr/>
        </p:nvSpPr>
        <p:spPr bwMode="auto">
          <a:xfrm>
            <a:off x="4437063" y="4283075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0208" name="Oval 32"/>
          <p:cNvSpPr>
            <a:spLocks noChangeArrowheads="1"/>
          </p:cNvSpPr>
          <p:nvPr/>
        </p:nvSpPr>
        <p:spPr bwMode="auto">
          <a:xfrm>
            <a:off x="4437063" y="4570413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0209" name="Rectangle 33"/>
          <p:cNvSpPr>
            <a:spLocks noChangeArrowheads="1"/>
          </p:cNvSpPr>
          <p:nvPr/>
        </p:nvSpPr>
        <p:spPr bwMode="auto">
          <a:xfrm>
            <a:off x="44450" y="475932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3 – Risca as duas frases erradas.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0210" name="Rectangle 34"/>
          <p:cNvSpPr>
            <a:spLocks noChangeArrowheads="1"/>
          </p:cNvSpPr>
          <p:nvPr/>
        </p:nvSpPr>
        <p:spPr bwMode="auto">
          <a:xfrm>
            <a:off x="404813" y="5292725"/>
            <a:ext cx="60483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Marco é um péssimo jogador.	        No zoo vi macacos engraçados.</a:t>
            </a:r>
          </a:p>
          <a:p>
            <a:pPr>
              <a:lnSpc>
                <a:spcPct val="130000"/>
              </a:lnSpc>
            </a:pPr>
            <a:r>
              <a:rPr lang="pt-PT" sz="1400"/>
              <a:t>A pereira é muito alta.		        O jogo é fácil.</a:t>
            </a:r>
          </a:p>
          <a:p>
            <a:pPr>
              <a:lnSpc>
                <a:spcPct val="130000"/>
              </a:lnSpc>
            </a:pPr>
            <a:r>
              <a:rPr lang="pt-PT" sz="1400"/>
              <a:t>O caderno tem folhas branca.	        A casota do cão é antiga.</a:t>
            </a:r>
          </a:p>
          <a:p>
            <a:pPr>
              <a:lnSpc>
                <a:spcPct val="130000"/>
              </a:lnSpc>
            </a:pPr>
            <a:r>
              <a:rPr lang="pt-PT" sz="1400"/>
              <a:t>As águias são espertas.	        A cadela da madrinha á meigo.</a:t>
            </a:r>
          </a:p>
        </p:txBody>
      </p:sp>
      <p:sp>
        <p:nvSpPr>
          <p:cNvPr id="50211" name="Rectangle 35"/>
          <p:cNvSpPr>
            <a:spLocks noChangeArrowheads="1"/>
          </p:cNvSpPr>
          <p:nvPr/>
        </p:nvSpPr>
        <p:spPr bwMode="auto">
          <a:xfrm>
            <a:off x="44450" y="648652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4 – Completa o quadro.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0212" name="Rectangle 36"/>
          <p:cNvSpPr>
            <a:spLocks noChangeArrowheads="1"/>
          </p:cNvSpPr>
          <p:nvPr/>
        </p:nvSpPr>
        <p:spPr bwMode="auto">
          <a:xfrm>
            <a:off x="188913" y="7092950"/>
            <a:ext cx="1800225" cy="503238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>
                <a:latin typeface="Arial Black" pitchFamily="34" charset="0"/>
              </a:rPr>
              <a:t>GRAU NORMAL</a:t>
            </a:r>
          </a:p>
        </p:txBody>
      </p:sp>
      <p:sp>
        <p:nvSpPr>
          <p:cNvPr id="50213" name="Rectangle 37"/>
          <p:cNvSpPr>
            <a:spLocks noChangeArrowheads="1"/>
          </p:cNvSpPr>
          <p:nvPr/>
        </p:nvSpPr>
        <p:spPr bwMode="auto">
          <a:xfrm>
            <a:off x="188913" y="7667625"/>
            <a:ext cx="18002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belo</a:t>
            </a:r>
          </a:p>
        </p:txBody>
      </p:sp>
      <p:sp>
        <p:nvSpPr>
          <p:cNvPr id="50214" name="Rectangle 38"/>
          <p:cNvSpPr>
            <a:spLocks noChangeArrowheads="1"/>
          </p:cNvSpPr>
          <p:nvPr/>
        </p:nvSpPr>
        <p:spPr bwMode="auto">
          <a:xfrm>
            <a:off x="188913" y="7956550"/>
            <a:ext cx="18002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200"/>
          </a:p>
        </p:txBody>
      </p:sp>
      <p:sp>
        <p:nvSpPr>
          <p:cNvPr id="50215" name="Rectangle 39"/>
          <p:cNvSpPr>
            <a:spLocks noChangeArrowheads="1"/>
          </p:cNvSpPr>
          <p:nvPr/>
        </p:nvSpPr>
        <p:spPr bwMode="auto">
          <a:xfrm>
            <a:off x="188913" y="8243888"/>
            <a:ext cx="18002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200"/>
          </a:p>
        </p:txBody>
      </p:sp>
      <p:sp>
        <p:nvSpPr>
          <p:cNvPr id="50216" name="Rectangle 40"/>
          <p:cNvSpPr>
            <a:spLocks noChangeArrowheads="1"/>
          </p:cNvSpPr>
          <p:nvPr/>
        </p:nvSpPr>
        <p:spPr bwMode="auto">
          <a:xfrm>
            <a:off x="188913" y="8532813"/>
            <a:ext cx="18002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200"/>
          </a:p>
        </p:txBody>
      </p:sp>
      <p:sp>
        <p:nvSpPr>
          <p:cNvPr id="50217" name="Rectangle 41"/>
          <p:cNvSpPr>
            <a:spLocks noChangeArrowheads="1"/>
          </p:cNvSpPr>
          <p:nvPr/>
        </p:nvSpPr>
        <p:spPr bwMode="auto">
          <a:xfrm>
            <a:off x="188913" y="8820150"/>
            <a:ext cx="18002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200"/>
          </a:p>
        </p:txBody>
      </p:sp>
      <p:sp>
        <p:nvSpPr>
          <p:cNvPr id="50218" name="Rectangle 42"/>
          <p:cNvSpPr>
            <a:spLocks noChangeArrowheads="1"/>
          </p:cNvSpPr>
          <p:nvPr/>
        </p:nvSpPr>
        <p:spPr bwMode="auto">
          <a:xfrm>
            <a:off x="2060575" y="7092950"/>
            <a:ext cx="4537075" cy="215900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>
                <a:latin typeface="Arial Black" pitchFamily="34" charset="0"/>
              </a:rPr>
              <a:t>GRAU SUPERLATIVO ABSOLUTO</a:t>
            </a:r>
          </a:p>
        </p:txBody>
      </p:sp>
      <p:sp>
        <p:nvSpPr>
          <p:cNvPr id="50219" name="Rectangle 43"/>
          <p:cNvSpPr>
            <a:spLocks noChangeArrowheads="1"/>
          </p:cNvSpPr>
          <p:nvPr/>
        </p:nvSpPr>
        <p:spPr bwMode="auto">
          <a:xfrm>
            <a:off x="2060575" y="7380288"/>
            <a:ext cx="2232025" cy="215900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>
                <a:latin typeface="Arial Black" pitchFamily="34" charset="0"/>
              </a:rPr>
              <a:t>ANALÍTICO</a:t>
            </a:r>
          </a:p>
        </p:txBody>
      </p:sp>
      <p:sp>
        <p:nvSpPr>
          <p:cNvPr id="50220" name="Rectangle 44"/>
          <p:cNvSpPr>
            <a:spLocks noChangeArrowheads="1"/>
          </p:cNvSpPr>
          <p:nvPr/>
        </p:nvSpPr>
        <p:spPr bwMode="auto">
          <a:xfrm>
            <a:off x="4365625" y="7380288"/>
            <a:ext cx="2233613" cy="215900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>
                <a:latin typeface="Arial Black" pitchFamily="34" charset="0"/>
              </a:rPr>
              <a:t>SINTÉTICO</a:t>
            </a:r>
          </a:p>
        </p:txBody>
      </p:sp>
      <p:sp>
        <p:nvSpPr>
          <p:cNvPr id="50221" name="Rectangle 45"/>
          <p:cNvSpPr>
            <a:spLocks noChangeArrowheads="1"/>
          </p:cNvSpPr>
          <p:nvPr/>
        </p:nvSpPr>
        <p:spPr bwMode="auto">
          <a:xfrm>
            <a:off x="2060575" y="7667625"/>
            <a:ext cx="22320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belo</a:t>
            </a:r>
          </a:p>
        </p:txBody>
      </p:sp>
      <p:sp>
        <p:nvSpPr>
          <p:cNvPr id="50222" name="Rectangle 46"/>
          <p:cNvSpPr>
            <a:spLocks noChangeArrowheads="1"/>
          </p:cNvSpPr>
          <p:nvPr/>
        </p:nvSpPr>
        <p:spPr bwMode="auto">
          <a:xfrm>
            <a:off x="2060575" y="7956550"/>
            <a:ext cx="22320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200"/>
          </a:p>
        </p:txBody>
      </p:sp>
      <p:sp>
        <p:nvSpPr>
          <p:cNvPr id="50223" name="Rectangle 47"/>
          <p:cNvSpPr>
            <a:spLocks noChangeArrowheads="1"/>
          </p:cNvSpPr>
          <p:nvPr/>
        </p:nvSpPr>
        <p:spPr bwMode="auto">
          <a:xfrm>
            <a:off x="2060575" y="8243888"/>
            <a:ext cx="22320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muito difícil</a:t>
            </a:r>
          </a:p>
        </p:txBody>
      </p:sp>
      <p:sp>
        <p:nvSpPr>
          <p:cNvPr id="50224" name="Rectangle 48"/>
          <p:cNvSpPr>
            <a:spLocks noChangeArrowheads="1"/>
          </p:cNvSpPr>
          <p:nvPr/>
        </p:nvSpPr>
        <p:spPr bwMode="auto">
          <a:xfrm>
            <a:off x="2060575" y="8532813"/>
            <a:ext cx="22320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200"/>
          </a:p>
        </p:txBody>
      </p:sp>
      <p:sp>
        <p:nvSpPr>
          <p:cNvPr id="50225" name="Rectangle 49"/>
          <p:cNvSpPr>
            <a:spLocks noChangeArrowheads="1"/>
          </p:cNvSpPr>
          <p:nvPr/>
        </p:nvSpPr>
        <p:spPr bwMode="auto">
          <a:xfrm>
            <a:off x="2060575" y="8820150"/>
            <a:ext cx="22320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muito inteligente</a:t>
            </a:r>
          </a:p>
        </p:txBody>
      </p:sp>
      <p:sp>
        <p:nvSpPr>
          <p:cNvPr id="50226" name="Rectangle 50"/>
          <p:cNvSpPr>
            <a:spLocks noChangeArrowheads="1"/>
          </p:cNvSpPr>
          <p:nvPr/>
        </p:nvSpPr>
        <p:spPr bwMode="auto">
          <a:xfrm>
            <a:off x="4365625" y="7667625"/>
            <a:ext cx="22320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belíssimo</a:t>
            </a:r>
          </a:p>
        </p:txBody>
      </p:sp>
      <p:sp>
        <p:nvSpPr>
          <p:cNvPr id="50227" name="Rectangle 51"/>
          <p:cNvSpPr>
            <a:spLocks noChangeArrowheads="1"/>
          </p:cNvSpPr>
          <p:nvPr/>
        </p:nvSpPr>
        <p:spPr bwMode="auto">
          <a:xfrm>
            <a:off x="4365625" y="7956550"/>
            <a:ext cx="22320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amicíssimo</a:t>
            </a:r>
          </a:p>
        </p:txBody>
      </p:sp>
      <p:sp>
        <p:nvSpPr>
          <p:cNvPr id="50228" name="Rectangle 52"/>
          <p:cNvSpPr>
            <a:spLocks noChangeArrowheads="1"/>
          </p:cNvSpPr>
          <p:nvPr/>
        </p:nvSpPr>
        <p:spPr bwMode="auto">
          <a:xfrm>
            <a:off x="4365625" y="8243888"/>
            <a:ext cx="22320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200"/>
          </a:p>
        </p:txBody>
      </p:sp>
      <p:sp>
        <p:nvSpPr>
          <p:cNvPr id="50229" name="Rectangle 53"/>
          <p:cNvSpPr>
            <a:spLocks noChangeArrowheads="1"/>
          </p:cNvSpPr>
          <p:nvPr/>
        </p:nvSpPr>
        <p:spPr bwMode="auto">
          <a:xfrm>
            <a:off x="4365625" y="8532813"/>
            <a:ext cx="22320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frigidíssimo</a:t>
            </a:r>
          </a:p>
        </p:txBody>
      </p:sp>
      <p:sp>
        <p:nvSpPr>
          <p:cNvPr id="50230" name="Rectangle 54"/>
          <p:cNvSpPr>
            <a:spLocks noChangeArrowheads="1"/>
          </p:cNvSpPr>
          <p:nvPr/>
        </p:nvSpPr>
        <p:spPr bwMode="auto">
          <a:xfrm>
            <a:off x="4365625" y="8820150"/>
            <a:ext cx="22320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2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2400">
                <a:latin typeface="Arial Black" pitchFamily="34" charset="0"/>
              </a:rPr>
              <a:t>Funcionamento da Língua</a:t>
            </a:r>
            <a:r>
              <a:rPr lang="pt-PT" b="1"/>
              <a:t>	          </a:t>
            </a:r>
            <a:r>
              <a:rPr lang="pt-PT" sz="1200" b="1"/>
              <a:t>FICHA DE PRÁTICA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44450" y="9429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1 – No texto seguinte, sublinha os adjectivos, conforme o exemplo.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352425" y="1733550"/>
            <a:ext cx="358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300"/>
              <a:t>A minha casa é alta. É </a:t>
            </a:r>
            <a:r>
              <a:rPr lang="pt-PT" sz="1300" u="sng"/>
              <a:t>tão bonita como</a:t>
            </a:r>
            <a:r>
              <a:rPr lang="pt-PT" sz="1300"/>
              <a:t> a da Ana. A casa da Joana é mais espaçosa</a:t>
            </a:r>
          </a:p>
          <a:p>
            <a:pPr>
              <a:lnSpc>
                <a:spcPct val="130000"/>
              </a:lnSpc>
            </a:pPr>
            <a:r>
              <a:rPr lang="pt-PT" sz="1300"/>
              <a:t>que a minha, mas é menos espaçosa que a da Rita.</a:t>
            </a:r>
          </a:p>
          <a:p>
            <a:pPr>
              <a:lnSpc>
                <a:spcPct val="130000"/>
              </a:lnSpc>
            </a:pPr>
            <a:r>
              <a:rPr lang="pt-PT" sz="1300"/>
              <a:t>Em frente da minha casa há uma árvore muito velha.  É  a  mais velha de toda a rua.</a:t>
            </a:r>
          </a:p>
          <a:p>
            <a:pPr>
              <a:lnSpc>
                <a:spcPct val="130000"/>
              </a:lnSpc>
            </a:pPr>
            <a:r>
              <a:rPr lang="pt-PT" sz="1300"/>
              <a:t>A mais velha já tem trinta anos.</a:t>
            </a:r>
          </a:p>
        </p:txBody>
      </p:sp>
      <p:sp>
        <p:nvSpPr>
          <p:cNvPr id="51218" name="Rectangle 18"/>
          <p:cNvSpPr>
            <a:spLocks noChangeArrowheads="1"/>
          </p:cNvSpPr>
          <p:nvPr/>
        </p:nvSpPr>
        <p:spPr bwMode="auto">
          <a:xfrm>
            <a:off x="44450" y="26701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2 – Escreve  frases  utilizando  o  adjectivo  </a:t>
            </a:r>
            <a:r>
              <a:rPr lang="pt-PT" sz="1400" u="sng">
                <a:latin typeface="Arial Black" pitchFamily="34" charset="0"/>
              </a:rPr>
              <a:t>grande</a:t>
            </a:r>
            <a:r>
              <a:rPr lang="pt-PT" sz="1400">
                <a:latin typeface="Arial Black" pitchFamily="34" charset="0"/>
              </a:rPr>
              <a:t>,  nos diferentes</a:t>
            </a:r>
          </a:p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     graus.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1233" name="Rectangle 33"/>
          <p:cNvSpPr>
            <a:spLocks noChangeArrowheads="1"/>
          </p:cNvSpPr>
          <p:nvPr/>
        </p:nvSpPr>
        <p:spPr bwMode="auto">
          <a:xfrm>
            <a:off x="44450" y="52625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3 – Sublinha  a  frase  em  que  o  adjectivo está no grau superlativo</a:t>
            </a:r>
          </a:p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     absoluto analítico.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1234" name="Rectangle 34"/>
          <p:cNvSpPr>
            <a:spLocks noChangeArrowheads="1"/>
          </p:cNvSpPr>
          <p:nvPr/>
        </p:nvSpPr>
        <p:spPr bwMode="auto">
          <a:xfrm>
            <a:off x="404813" y="5724525"/>
            <a:ext cx="6048375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A borboleta é linda.			A borboleta é muito linda.</a:t>
            </a:r>
          </a:p>
          <a:p>
            <a:pPr>
              <a:lnSpc>
                <a:spcPct val="130000"/>
              </a:lnSpc>
            </a:pPr>
            <a:r>
              <a:rPr lang="pt-PT" sz="1400"/>
              <a:t>A borboleta é a mais linda.		A borboleta é lindíssima.</a:t>
            </a:r>
          </a:p>
        </p:txBody>
      </p:sp>
      <p:sp>
        <p:nvSpPr>
          <p:cNvPr id="51235" name="Rectangle 35"/>
          <p:cNvSpPr>
            <a:spLocks noChangeArrowheads="1"/>
          </p:cNvSpPr>
          <p:nvPr/>
        </p:nvSpPr>
        <p:spPr bwMode="auto">
          <a:xfrm>
            <a:off x="44450" y="66309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4 – Preenche  os  rectângulos  em  branco  com  os  adjectivos nos</a:t>
            </a:r>
          </a:p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     graus pedidos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1236" name="Rectangle 36"/>
          <p:cNvSpPr>
            <a:spLocks noChangeArrowheads="1"/>
          </p:cNvSpPr>
          <p:nvPr/>
        </p:nvSpPr>
        <p:spPr bwMode="auto">
          <a:xfrm>
            <a:off x="188913" y="7669213"/>
            <a:ext cx="1295400" cy="214312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>
                <a:latin typeface="Arial Black" pitchFamily="34" charset="0"/>
              </a:rPr>
              <a:t>GRAU NORMAL</a:t>
            </a:r>
          </a:p>
        </p:txBody>
      </p:sp>
      <p:sp>
        <p:nvSpPr>
          <p:cNvPr id="51237" name="Rectangle 37"/>
          <p:cNvSpPr>
            <a:spLocks noChangeArrowheads="1"/>
          </p:cNvSpPr>
          <p:nvPr/>
        </p:nvSpPr>
        <p:spPr bwMode="auto">
          <a:xfrm>
            <a:off x="188913" y="7956550"/>
            <a:ext cx="12954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gordo</a:t>
            </a:r>
          </a:p>
        </p:txBody>
      </p:sp>
      <p:sp>
        <p:nvSpPr>
          <p:cNvPr id="51238" name="Rectangle 38"/>
          <p:cNvSpPr>
            <a:spLocks noChangeArrowheads="1"/>
          </p:cNvSpPr>
          <p:nvPr/>
        </p:nvSpPr>
        <p:spPr bwMode="auto">
          <a:xfrm>
            <a:off x="188913" y="8245475"/>
            <a:ext cx="12954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200"/>
          </a:p>
        </p:txBody>
      </p:sp>
      <p:sp>
        <p:nvSpPr>
          <p:cNvPr id="51239" name="Rectangle 39"/>
          <p:cNvSpPr>
            <a:spLocks noChangeArrowheads="1"/>
          </p:cNvSpPr>
          <p:nvPr/>
        </p:nvSpPr>
        <p:spPr bwMode="auto">
          <a:xfrm>
            <a:off x="188913" y="8532813"/>
            <a:ext cx="12954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200"/>
          </a:p>
        </p:txBody>
      </p:sp>
      <p:sp>
        <p:nvSpPr>
          <p:cNvPr id="51240" name="Rectangle 40"/>
          <p:cNvSpPr>
            <a:spLocks noChangeArrowheads="1"/>
          </p:cNvSpPr>
          <p:nvPr/>
        </p:nvSpPr>
        <p:spPr bwMode="auto">
          <a:xfrm>
            <a:off x="188913" y="8821738"/>
            <a:ext cx="12954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sz="1200"/>
          </a:p>
        </p:txBody>
      </p:sp>
      <p:sp>
        <p:nvSpPr>
          <p:cNvPr id="51242" name="Rectangle 42"/>
          <p:cNvSpPr>
            <a:spLocks noChangeArrowheads="1"/>
          </p:cNvSpPr>
          <p:nvPr/>
        </p:nvSpPr>
        <p:spPr bwMode="auto">
          <a:xfrm>
            <a:off x="188913" y="7380288"/>
            <a:ext cx="6480175" cy="215900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>
                <a:latin typeface="Arial Black" pitchFamily="34" charset="0"/>
              </a:rPr>
              <a:t>GRAUS</a:t>
            </a:r>
          </a:p>
        </p:txBody>
      </p:sp>
      <p:sp>
        <p:nvSpPr>
          <p:cNvPr id="51243" name="Rectangle 43"/>
          <p:cNvSpPr>
            <a:spLocks noChangeArrowheads="1"/>
          </p:cNvSpPr>
          <p:nvPr/>
        </p:nvSpPr>
        <p:spPr bwMode="auto">
          <a:xfrm>
            <a:off x="1557338" y="7669213"/>
            <a:ext cx="2519362" cy="214312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>
                <a:latin typeface="Arial Black" pitchFamily="34" charset="0"/>
              </a:rPr>
              <a:t>COMPARATIVO DE IGUALDADE</a:t>
            </a:r>
          </a:p>
        </p:txBody>
      </p:sp>
      <p:sp>
        <p:nvSpPr>
          <p:cNvPr id="51244" name="Rectangle 44"/>
          <p:cNvSpPr>
            <a:spLocks noChangeArrowheads="1"/>
          </p:cNvSpPr>
          <p:nvPr/>
        </p:nvSpPr>
        <p:spPr bwMode="auto">
          <a:xfrm>
            <a:off x="4149725" y="7669213"/>
            <a:ext cx="2520950" cy="214312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>
                <a:latin typeface="Arial Black" pitchFamily="34" charset="0"/>
              </a:rPr>
              <a:t>COMPARATIVO DE SUPERIORIDADE</a:t>
            </a:r>
          </a:p>
        </p:txBody>
      </p:sp>
      <p:sp>
        <p:nvSpPr>
          <p:cNvPr id="51245" name="Rectangle 45"/>
          <p:cNvSpPr>
            <a:spLocks noChangeArrowheads="1"/>
          </p:cNvSpPr>
          <p:nvPr/>
        </p:nvSpPr>
        <p:spPr bwMode="auto">
          <a:xfrm>
            <a:off x="1557338" y="7956550"/>
            <a:ext cx="2519362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200"/>
          </a:p>
        </p:txBody>
      </p:sp>
      <p:sp>
        <p:nvSpPr>
          <p:cNvPr id="51246" name="Rectangle 46"/>
          <p:cNvSpPr>
            <a:spLocks noChangeArrowheads="1"/>
          </p:cNvSpPr>
          <p:nvPr/>
        </p:nvSpPr>
        <p:spPr bwMode="auto">
          <a:xfrm>
            <a:off x="1557338" y="8245475"/>
            <a:ext cx="2519362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200"/>
          </a:p>
        </p:txBody>
      </p:sp>
      <p:sp>
        <p:nvSpPr>
          <p:cNvPr id="51247" name="Rectangle 47"/>
          <p:cNvSpPr>
            <a:spLocks noChangeArrowheads="1"/>
          </p:cNvSpPr>
          <p:nvPr/>
        </p:nvSpPr>
        <p:spPr bwMode="auto">
          <a:xfrm>
            <a:off x="1557338" y="8532813"/>
            <a:ext cx="2519362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tão amigo como</a:t>
            </a:r>
          </a:p>
        </p:txBody>
      </p:sp>
      <p:sp>
        <p:nvSpPr>
          <p:cNvPr id="51248" name="Rectangle 48"/>
          <p:cNvSpPr>
            <a:spLocks noChangeArrowheads="1"/>
          </p:cNvSpPr>
          <p:nvPr/>
        </p:nvSpPr>
        <p:spPr bwMode="auto">
          <a:xfrm>
            <a:off x="1557338" y="8821738"/>
            <a:ext cx="2519362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200"/>
          </a:p>
        </p:txBody>
      </p:sp>
      <p:sp>
        <p:nvSpPr>
          <p:cNvPr id="51250" name="Rectangle 50"/>
          <p:cNvSpPr>
            <a:spLocks noChangeArrowheads="1"/>
          </p:cNvSpPr>
          <p:nvPr/>
        </p:nvSpPr>
        <p:spPr bwMode="auto">
          <a:xfrm>
            <a:off x="4149725" y="7956550"/>
            <a:ext cx="2519363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200"/>
          </a:p>
        </p:txBody>
      </p:sp>
      <p:sp>
        <p:nvSpPr>
          <p:cNvPr id="51251" name="Rectangle 51"/>
          <p:cNvSpPr>
            <a:spLocks noChangeArrowheads="1"/>
          </p:cNvSpPr>
          <p:nvPr/>
        </p:nvSpPr>
        <p:spPr bwMode="auto">
          <a:xfrm>
            <a:off x="4149725" y="8245475"/>
            <a:ext cx="2519363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mais esperto do que</a:t>
            </a:r>
          </a:p>
        </p:txBody>
      </p:sp>
      <p:sp>
        <p:nvSpPr>
          <p:cNvPr id="51252" name="Rectangle 52"/>
          <p:cNvSpPr>
            <a:spLocks noChangeArrowheads="1"/>
          </p:cNvSpPr>
          <p:nvPr/>
        </p:nvSpPr>
        <p:spPr bwMode="auto">
          <a:xfrm>
            <a:off x="4149725" y="8532813"/>
            <a:ext cx="2519363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200"/>
          </a:p>
        </p:txBody>
      </p:sp>
      <p:sp>
        <p:nvSpPr>
          <p:cNvPr id="51253" name="Rectangle 53"/>
          <p:cNvSpPr>
            <a:spLocks noChangeArrowheads="1"/>
          </p:cNvSpPr>
          <p:nvPr/>
        </p:nvSpPr>
        <p:spPr bwMode="auto">
          <a:xfrm>
            <a:off x="4149725" y="8821738"/>
            <a:ext cx="2519363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/>
              <a:t>mais fácil do que</a:t>
            </a:r>
          </a:p>
        </p:txBody>
      </p:sp>
      <p:sp>
        <p:nvSpPr>
          <p:cNvPr id="51255" name="Rectangle 55"/>
          <p:cNvSpPr>
            <a:spLocks noChangeArrowheads="1"/>
          </p:cNvSpPr>
          <p:nvPr/>
        </p:nvSpPr>
        <p:spPr bwMode="auto">
          <a:xfrm>
            <a:off x="477838" y="3419475"/>
            <a:ext cx="2230437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Normal</a:t>
            </a:r>
          </a:p>
        </p:txBody>
      </p:sp>
      <p:sp>
        <p:nvSpPr>
          <p:cNvPr id="51256" name="Rectangle 56"/>
          <p:cNvSpPr>
            <a:spLocks noChangeArrowheads="1"/>
          </p:cNvSpPr>
          <p:nvPr/>
        </p:nvSpPr>
        <p:spPr bwMode="auto">
          <a:xfrm>
            <a:off x="477838" y="3708400"/>
            <a:ext cx="2230437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Comparativo de igualdade</a:t>
            </a:r>
          </a:p>
        </p:txBody>
      </p:sp>
      <p:sp>
        <p:nvSpPr>
          <p:cNvPr id="51257" name="Rectangle 57"/>
          <p:cNvSpPr>
            <a:spLocks noChangeArrowheads="1"/>
          </p:cNvSpPr>
          <p:nvPr/>
        </p:nvSpPr>
        <p:spPr bwMode="auto">
          <a:xfrm>
            <a:off x="477838" y="3995738"/>
            <a:ext cx="2230437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Comparativo de inferioridade</a:t>
            </a:r>
          </a:p>
        </p:txBody>
      </p:sp>
      <p:sp>
        <p:nvSpPr>
          <p:cNvPr id="51258" name="Rectangle 58"/>
          <p:cNvSpPr>
            <a:spLocks noChangeArrowheads="1"/>
          </p:cNvSpPr>
          <p:nvPr/>
        </p:nvSpPr>
        <p:spPr bwMode="auto">
          <a:xfrm>
            <a:off x="477838" y="4284663"/>
            <a:ext cx="2230437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Superlativo absoluto sintético</a:t>
            </a:r>
          </a:p>
        </p:txBody>
      </p:sp>
      <p:sp>
        <p:nvSpPr>
          <p:cNvPr id="51259" name="Rectangle 59"/>
          <p:cNvSpPr>
            <a:spLocks noChangeArrowheads="1"/>
          </p:cNvSpPr>
          <p:nvPr/>
        </p:nvSpPr>
        <p:spPr bwMode="auto">
          <a:xfrm>
            <a:off x="476250" y="4572000"/>
            <a:ext cx="2230438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Superlativo absoluto analítico</a:t>
            </a:r>
          </a:p>
        </p:txBody>
      </p:sp>
      <p:sp>
        <p:nvSpPr>
          <p:cNvPr id="51260" name="Rectangle 60"/>
          <p:cNvSpPr>
            <a:spLocks noChangeArrowheads="1"/>
          </p:cNvSpPr>
          <p:nvPr/>
        </p:nvSpPr>
        <p:spPr bwMode="auto">
          <a:xfrm>
            <a:off x="476250" y="4860925"/>
            <a:ext cx="2230438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000"/>
              <a:t>Superlativo relativo de superioridade</a:t>
            </a:r>
          </a:p>
        </p:txBody>
      </p:sp>
      <p:sp>
        <p:nvSpPr>
          <p:cNvPr id="51263" name="Line 63"/>
          <p:cNvSpPr>
            <a:spLocks noChangeShapeType="1"/>
          </p:cNvSpPr>
          <p:nvPr/>
        </p:nvSpPr>
        <p:spPr bwMode="auto">
          <a:xfrm>
            <a:off x="2781300" y="3635375"/>
            <a:ext cx="3887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1264" name="Line 64"/>
          <p:cNvSpPr>
            <a:spLocks noChangeShapeType="1"/>
          </p:cNvSpPr>
          <p:nvPr/>
        </p:nvSpPr>
        <p:spPr bwMode="auto">
          <a:xfrm>
            <a:off x="2781300" y="3924300"/>
            <a:ext cx="3887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1265" name="Line 65"/>
          <p:cNvSpPr>
            <a:spLocks noChangeShapeType="1"/>
          </p:cNvSpPr>
          <p:nvPr/>
        </p:nvSpPr>
        <p:spPr bwMode="auto">
          <a:xfrm>
            <a:off x="2781300" y="4211638"/>
            <a:ext cx="3887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1266" name="Line 66"/>
          <p:cNvSpPr>
            <a:spLocks noChangeShapeType="1"/>
          </p:cNvSpPr>
          <p:nvPr/>
        </p:nvSpPr>
        <p:spPr bwMode="auto">
          <a:xfrm>
            <a:off x="2781300" y="4500563"/>
            <a:ext cx="3887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1267" name="Line 67"/>
          <p:cNvSpPr>
            <a:spLocks noChangeShapeType="1"/>
          </p:cNvSpPr>
          <p:nvPr/>
        </p:nvSpPr>
        <p:spPr bwMode="auto">
          <a:xfrm>
            <a:off x="2781300" y="4787900"/>
            <a:ext cx="3887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1268" name="Line 68"/>
          <p:cNvSpPr>
            <a:spLocks noChangeShapeType="1"/>
          </p:cNvSpPr>
          <p:nvPr/>
        </p:nvSpPr>
        <p:spPr bwMode="auto">
          <a:xfrm>
            <a:off x="2781300" y="5076825"/>
            <a:ext cx="3887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2400">
                <a:latin typeface="Arial Black" pitchFamily="34" charset="0"/>
              </a:rPr>
              <a:t>Funcionamento da Língua</a:t>
            </a:r>
            <a:r>
              <a:rPr lang="pt-PT" b="1"/>
              <a:t>	          </a:t>
            </a:r>
            <a:r>
              <a:rPr lang="pt-PT" sz="1200" b="1"/>
              <a:t>FICHA DE PRÁTICA</a:t>
            </a: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44450" y="10144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1 – Observa as gravuras e, de acordo com cada uma delas, constrói</a:t>
            </a:r>
          </a:p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     frases em que o adjectivo se encontre.</a:t>
            </a:r>
            <a:endParaRPr lang="pt-PT" sz="1400" b="1">
              <a:latin typeface="Arial Black" pitchFamily="34" charset="0"/>
            </a:endParaRPr>
          </a:p>
        </p:txBody>
      </p:sp>
      <p:pic>
        <p:nvPicPr>
          <p:cNvPr id="53258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4813" y="1692275"/>
            <a:ext cx="2355850" cy="58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549275" y="1763713"/>
            <a:ext cx="57626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>
                <a:latin typeface="Tahoma" pitchFamily="34" charset="0"/>
              </a:rPr>
              <a:t>Bruno</a:t>
            </a:r>
          </a:p>
        </p:txBody>
      </p:sp>
      <p:sp>
        <p:nvSpPr>
          <p:cNvPr id="53260" name="Rectangle 12"/>
          <p:cNvSpPr>
            <a:spLocks noChangeArrowheads="1"/>
          </p:cNvSpPr>
          <p:nvPr/>
        </p:nvSpPr>
        <p:spPr bwMode="auto">
          <a:xfrm>
            <a:off x="2132013" y="3060700"/>
            <a:ext cx="5762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>
                <a:latin typeface="Tahoma" pitchFamily="34" charset="0"/>
              </a:rPr>
              <a:t>André</a:t>
            </a:r>
          </a:p>
        </p:txBody>
      </p:sp>
      <p:sp>
        <p:nvSpPr>
          <p:cNvPr id="53261" name="Rectangle 13"/>
          <p:cNvSpPr>
            <a:spLocks noChangeArrowheads="1"/>
          </p:cNvSpPr>
          <p:nvPr/>
        </p:nvSpPr>
        <p:spPr bwMode="auto">
          <a:xfrm>
            <a:off x="549275" y="5940425"/>
            <a:ext cx="57626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>
                <a:latin typeface="Tahoma" pitchFamily="34" charset="0"/>
              </a:rPr>
              <a:t>Zé</a:t>
            </a:r>
          </a:p>
        </p:txBody>
      </p:sp>
      <p:sp>
        <p:nvSpPr>
          <p:cNvPr id="53262" name="Rectangle 14"/>
          <p:cNvSpPr>
            <a:spLocks noChangeArrowheads="1"/>
          </p:cNvSpPr>
          <p:nvPr/>
        </p:nvSpPr>
        <p:spPr bwMode="auto">
          <a:xfrm>
            <a:off x="2132013" y="5940425"/>
            <a:ext cx="5762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>
                <a:latin typeface="Tahoma" pitchFamily="34" charset="0"/>
              </a:rPr>
              <a:t>Luís</a:t>
            </a:r>
          </a:p>
        </p:txBody>
      </p:sp>
      <p:sp>
        <p:nvSpPr>
          <p:cNvPr id="53263" name="Rectangle 15"/>
          <p:cNvSpPr>
            <a:spLocks noChangeArrowheads="1"/>
          </p:cNvSpPr>
          <p:nvPr/>
        </p:nvSpPr>
        <p:spPr bwMode="auto">
          <a:xfrm>
            <a:off x="2565400" y="1763713"/>
            <a:ext cx="20875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- no grau normal</a:t>
            </a:r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>
            <a:off x="2924175" y="2411413"/>
            <a:ext cx="3789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3265" name="Rectangle 17"/>
          <p:cNvSpPr>
            <a:spLocks noChangeArrowheads="1"/>
          </p:cNvSpPr>
          <p:nvPr/>
        </p:nvSpPr>
        <p:spPr bwMode="auto">
          <a:xfrm>
            <a:off x="2854325" y="3275013"/>
            <a:ext cx="20875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- no grau comparativo de superioridade</a:t>
            </a:r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>
            <a:off x="2924175" y="3924300"/>
            <a:ext cx="3789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3267" name="Rectangle 19"/>
          <p:cNvSpPr>
            <a:spLocks noChangeArrowheads="1"/>
          </p:cNvSpPr>
          <p:nvPr/>
        </p:nvSpPr>
        <p:spPr bwMode="auto">
          <a:xfrm>
            <a:off x="2854325" y="4716463"/>
            <a:ext cx="20875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- no grau comparativo de inferioridade</a:t>
            </a:r>
          </a:p>
        </p:txBody>
      </p:sp>
      <p:sp>
        <p:nvSpPr>
          <p:cNvPr id="53268" name="Line 20"/>
          <p:cNvSpPr>
            <a:spLocks noChangeShapeType="1"/>
          </p:cNvSpPr>
          <p:nvPr/>
        </p:nvSpPr>
        <p:spPr bwMode="auto">
          <a:xfrm>
            <a:off x="2924175" y="5364163"/>
            <a:ext cx="3789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3269" name="Rectangle 21"/>
          <p:cNvSpPr>
            <a:spLocks noChangeArrowheads="1"/>
          </p:cNvSpPr>
          <p:nvPr/>
        </p:nvSpPr>
        <p:spPr bwMode="auto">
          <a:xfrm>
            <a:off x="2854325" y="6227763"/>
            <a:ext cx="20875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- no grau comparativo de igualdade</a:t>
            </a:r>
          </a:p>
        </p:txBody>
      </p:sp>
      <p:sp>
        <p:nvSpPr>
          <p:cNvPr id="53270" name="Line 22"/>
          <p:cNvSpPr>
            <a:spLocks noChangeShapeType="1"/>
          </p:cNvSpPr>
          <p:nvPr/>
        </p:nvSpPr>
        <p:spPr bwMode="auto">
          <a:xfrm>
            <a:off x="2924175" y="6877050"/>
            <a:ext cx="3789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3271" name="Rectangle 23"/>
          <p:cNvSpPr>
            <a:spLocks noChangeArrowheads="1"/>
          </p:cNvSpPr>
          <p:nvPr/>
        </p:nvSpPr>
        <p:spPr bwMode="auto">
          <a:xfrm>
            <a:off x="44450" y="738028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>
                <a:latin typeface="Arial Black" pitchFamily="34" charset="0"/>
              </a:rPr>
              <a:t>2 – Nas frases que se seguem, sublinha os adjectivos.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3272" name="Rectangle 24"/>
          <p:cNvSpPr>
            <a:spLocks noChangeArrowheads="1"/>
          </p:cNvSpPr>
          <p:nvPr/>
        </p:nvSpPr>
        <p:spPr bwMode="auto">
          <a:xfrm>
            <a:off x="352425" y="8213725"/>
            <a:ext cx="358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Pedro estava muito contente, pois ia ao cinema ver um filme cómico com</a:t>
            </a:r>
          </a:p>
          <a:p>
            <a:pPr>
              <a:lnSpc>
                <a:spcPct val="130000"/>
              </a:lnSpc>
            </a:pPr>
            <a:r>
              <a:rPr lang="pt-PT" sz="1400"/>
              <a:t>bons actores.</a:t>
            </a:r>
          </a:p>
          <a:p>
            <a:pPr>
              <a:lnSpc>
                <a:spcPct val="130000"/>
              </a:lnSpc>
            </a:pPr>
            <a:r>
              <a:rPr lang="pt-PT" sz="1400"/>
              <a:t>Estava uma linda manhã, com um sol radioso e muito calor.</a:t>
            </a:r>
          </a:p>
          <a:p>
            <a:pPr>
              <a:lnSpc>
                <a:spcPct val="130000"/>
              </a:lnSpc>
            </a:pPr>
            <a:r>
              <a:rPr lang="pt-PT" sz="1400"/>
              <a:t>A Joana estava triste, pois não podia ir à escola porque estava doente.</a:t>
            </a:r>
          </a:p>
        </p:txBody>
      </p:sp>
      <p:sp>
        <p:nvSpPr>
          <p:cNvPr id="53273" name="Line 25"/>
          <p:cNvSpPr>
            <a:spLocks noChangeShapeType="1"/>
          </p:cNvSpPr>
          <p:nvPr/>
        </p:nvSpPr>
        <p:spPr bwMode="auto">
          <a:xfrm>
            <a:off x="2924175" y="2700338"/>
            <a:ext cx="3789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3274" name="Line 26"/>
          <p:cNvSpPr>
            <a:spLocks noChangeShapeType="1"/>
          </p:cNvSpPr>
          <p:nvPr/>
        </p:nvSpPr>
        <p:spPr bwMode="auto">
          <a:xfrm>
            <a:off x="2924175" y="4211638"/>
            <a:ext cx="3789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3275" name="Line 27"/>
          <p:cNvSpPr>
            <a:spLocks noChangeShapeType="1"/>
          </p:cNvSpPr>
          <p:nvPr/>
        </p:nvSpPr>
        <p:spPr bwMode="auto">
          <a:xfrm>
            <a:off x="2924175" y="5651500"/>
            <a:ext cx="3789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3276" name="Line 28"/>
          <p:cNvSpPr>
            <a:spLocks noChangeShapeType="1"/>
          </p:cNvSpPr>
          <p:nvPr/>
        </p:nvSpPr>
        <p:spPr bwMode="auto">
          <a:xfrm>
            <a:off x="2924175" y="7164388"/>
            <a:ext cx="3789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476250" y="1403350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Palavra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476250" y="176371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procurar</a:t>
            </a: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476250" y="20510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gelado</a:t>
            </a: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476250" y="233997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realizar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476250" y="262731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grupo</a:t>
            </a: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476250" y="29146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bailar</a:t>
            </a:r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476250" y="32019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quentíssimo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Completa os quadros.</a:t>
            </a:r>
            <a:endParaRPr lang="pt-PT" sz="1400" b="1"/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3500438" y="1403350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Sinónimo</a:t>
            </a:r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3500438" y="176371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3500438" y="20510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3500438" y="233997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3500438" y="262731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3500438" y="29146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3500438" y="32019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476250" y="3563938"/>
            <a:ext cx="2881313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Masculino</a:t>
            </a: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476250" y="39258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conde</a:t>
            </a:r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476250" y="42132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astronauta</a:t>
            </a:r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476250" y="45005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</a:t>
            </a:r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476250" y="478790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cavalo</a:t>
            </a:r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476250" y="507523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tigre macho</a:t>
            </a:r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3500438" y="3563938"/>
            <a:ext cx="2881312" cy="28733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Feminino</a:t>
            </a:r>
          </a:p>
        </p:txBody>
      </p:sp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3500438" y="39258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6177" name="Rectangle 33"/>
          <p:cNvSpPr>
            <a:spLocks noChangeArrowheads="1"/>
          </p:cNvSpPr>
          <p:nvPr/>
        </p:nvSpPr>
        <p:spPr bwMode="auto">
          <a:xfrm>
            <a:off x="3500438" y="42132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6178" name="Rectangle 34"/>
          <p:cNvSpPr>
            <a:spLocks noChangeArrowheads="1"/>
          </p:cNvSpPr>
          <p:nvPr/>
        </p:nvSpPr>
        <p:spPr bwMode="auto">
          <a:xfrm>
            <a:off x="3500438" y="45005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 ovelha</a:t>
            </a:r>
          </a:p>
        </p:txBody>
      </p:sp>
      <p:sp>
        <p:nvSpPr>
          <p:cNvPr id="6179" name="Rectangle 35"/>
          <p:cNvSpPr>
            <a:spLocks noChangeArrowheads="1"/>
          </p:cNvSpPr>
          <p:nvPr/>
        </p:nvSpPr>
        <p:spPr bwMode="auto">
          <a:xfrm>
            <a:off x="3500438" y="478790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6180" name="Rectangle 36"/>
          <p:cNvSpPr>
            <a:spLocks noChangeArrowheads="1"/>
          </p:cNvSpPr>
          <p:nvPr/>
        </p:nvSpPr>
        <p:spPr bwMode="auto">
          <a:xfrm>
            <a:off x="3500438" y="507523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6182" name="Rectangle 38"/>
          <p:cNvSpPr>
            <a:spLocks noChangeArrowheads="1"/>
          </p:cNvSpPr>
          <p:nvPr/>
        </p:nvSpPr>
        <p:spPr bwMode="auto">
          <a:xfrm>
            <a:off x="476250" y="5435600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Conjunto de…</a:t>
            </a:r>
          </a:p>
        </p:txBody>
      </p:sp>
      <p:sp>
        <p:nvSpPr>
          <p:cNvPr id="6183" name="Rectangle 39"/>
          <p:cNvSpPr>
            <a:spLocks noChangeArrowheads="1"/>
          </p:cNvSpPr>
          <p:nvPr/>
        </p:nvSpPr>
        <p:spPr bwMode="auto">
          <a:xfrm>
            <a:off x="476250" y="57959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lobos</a:t>
            </a:r>
          </a:p>
        </p:txBody>
      </p:sp>
      <p:sp>
        <p:nvSpPr>
          <p:cNvPr id="6184" name="Rectangle 40"/>
          <p:cNvSpPr>
            <a:spLocks noChangeArrowheads="1"/>
          </p:cNvSpPr>
          <p:nvPr/>
        </p:nvSpPr>
        <p:spPr bwMode="auto">
          <a:xfrm>
            <a:off x="476250" y="608330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porcos</a:t>
            </a:r>
          </a:p>
        </p:txBody>
      </p:sp>
      <p:sp>
        <p:nvSpPr>
          <p:cNvPr id="6185" name="Rectangle 41"/>
          <p:cNvSpPr>
            <a:spLocks noChangeArrowheads="1"/>
          </p:cNvSpPr>
          <p:nvPr/>
        </p:nvSpPr>
        <p:spPr bwMode="auto">
          <a:xfrm>
            <a:off x="476250" y="63722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camelos</a:t>
            </a:r>
          </a:p>
        </p:txBody>
      </p:sp>
      <p:sp>
        <p:nvSpPr>
          <p:cNvPr id="6186" name="Rectangle 42"/>
          <p:cNvSpPr>
            <a:spLocks noChangeArrowheads="1"/>
          </p:cNvSpPr>
          <p:nvPr/>
        </p:nvSpPr>
        <p:spPr bwMode="auto">
          <a:xfrm>
            <a:off x="476250" y="66595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abelhas</a:t>
            </a:r>
          </a:p>
        </p:txBody>
      </p:sp>
      <p:sp>
        <p:nvSpPr>
          <p:cNvPr id="6187" name="Rectangle 43"/>
          <p:cNvSpPr>
            <a:spLocks noChangeArrowheads="1"/>
          </p:cNvSpPr>
          <p:nvPr/>
        </p:nvSpPr>
        <p:spPr bwMode="auto">
          <a:xfrm>
            <a:off x="476250" y="694690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peixes</a:t>
            </a:r>
          </a:p>
        </p:txBody>
      </p:sp>
      <p:sp>
        <p:nvSpPr>
          <p:cNvPr id="6189" name="Rectangle 45"/>
          <p:cNvSpPr>
            <a:spLocks noChangeArrowheads="1"/>
          </p:cNvSpPr>
          <p:nvPr/>
        </p:nvSpPr>
        <p:spPr bwMode="auto">
          <a:xfrm>
            <a:off x="3500438" y="5435600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 Colectivo</a:t>
            </a:r>
          </a:p>
        </p:txBody>
      </p:sp>
      <p:sp>
        <p:nvSpPr>
          <p:cNvPr id="6190" name="Rectangle 46"/>
          <p:cNvSpPr>
            <a:spLocks noChangeArrowheads="1"/>
          </p:cNvSpPr>
          <p:nvPr/>
        </p:nvSpPr>
        <p:spPr bwMode="auto">
          <a:xfrm>
            <a:off x="3500438" y="57959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191" name="Rectangle 47"/>
          <p:cNvSpPr>
            <a:spLocks noChangeArrowheads="1"/>
          </p:cNvSpPr>
          <p:nvPr/>
        </p:nvSpPr>
        <p:spPr bwMode="auto">
          <a:xfrm>
            <a:off x="3500438" y="608330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192" name="Rectangle 48"/>
          <p:cNvSpPr>
            <a:spLocks noChangeArrowheads="1"/>
          </p:cNvSpPr>
          <p:nvPr/>
        </p:nvSpPr>
        <p:spPr bwMode="auto">
          <a:xfrm>
            <a:off x="3500438" y="63722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193" name="Rectangle 49"/>
          <p:cNvSpPr>
            <a:spLocks noChangeArrowheads="1"/>
          </p:cNvSpPr>
          <p:nvPr/>
        </p:nvSpPr>
        <p:spPr bwMode="auto">
          <a:xfrm>
            <a:off x="3500438" y="66595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194" name="Rectangle 50"/>
          <p:cNvSpPr>
            <a:spLocks noChangeArrowheads="1"/>
          </p:cNvSpPr>
          <p:nvPr/>
        </p:nvSpPr>
        <p:spPr bwMode="auto">
          <a:xfrm>
            <a:off x="3500438" y="694690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202" name="Rectangle 58"/>
          <p:cNvSpPr>
            <a:spLocks noChangeArrowheads="1"/>
          </p:cNvSpPr>
          <p:nvPr/>
        </p:nvSpPr>
        <p:spPr bwMode="auto">
          <a:xfrm>
            <a:off x="2420938" y="7308850"/>
            <a:ext cx="2016125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Grau Normal</a:t>
            </a:r>
          </a:p>
        </p:txBody>
      </p:sp>
      <p:sp>
        <p:nvSpPr>
          <p:cNvPr id="6203" name="Rectangle 59"/>
          <p:cNvSpPr>
            <a:spLocks noChangeArrowheads="1"/>
          </p:cNvSpPr>
          <p:nvPr/>
        </p:nvSpPr>
        <p:spPr bwMode="auto">
          <a:xfrm>
            <a:off x="2420938" y="7669213"/>
            <a:ext cx="20161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garoto</a:t>
            </a:r>
          </a:p>
        </p:txBody>
      </p:sp>
      <p:sp>
        <p:nvSpPr>
          <p:cNvPr id="6204" name="Rectangle 60"/>
          <p:cNvSpPr>
            <a:spLocks noChangeArrowheads="1"/>
          </p:cNvSpPr>
          <p:nvPr/>
        </p:nvSpPr>
        <p:spPr bwMode="auto">
          <a:xfrm>
            <a:off x="2420938" y="7956550"/>
            <a:ext cx="20161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rapariga</a:t>
            </a:r>
          </a:p>
        </p:txBody>
      </p:sp>
      <p:sp>
        <p:nvSpPr>
          <p:cNvPr id="6205" name="Rectangle 61"/>
          <p:cNvSpPr>
            <a:spLocks noChangeArrowheads="1"/>
          </p:cNvSpPr>
          <p:nvPr/>
        </p:nvSpPr>
        <p:spPr bwMode="auto">
          <a:xfrm>
            <a:off x="2420938" y="8245475"/>
            <a:ext cx="20161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casa</a:t>
            </a:r>
          </a:p>
        </p:txBody>
      </p:sp>
      <p:sp>
        <p:nvSpPr>
          <p:cNvPr id="6206" name="Rectangle 62"/>
          <p:cNvSpPr>
            <a:spLocks noChangeArrowheads="1"/>
          </p:cNvSpPr>
          <p:nvPr/>
        </p:nvSpPr>
        <p:spPr bwMode="auto">
          <a:xfrm>
            <a:off x="2420938" y="8532813"/>
            <a:ext cx="20161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carro</a:t>
            </a:r>
          </a:p>
        </p:txBody>
      </p:sp>
      <p:sp>
        <p:nvSpPr>
          <p:cNvPr id="6207" name="Rectangle 63"/>
          <p:cNvSpPr>
            <a:spLocks noChangeArrowheads="1"/>
          </p:cNvSpPr>
          <p:nvPr/>
        </p:nvSpPr>
        <p:spPr bwMode="auto">
          <a:xfrm>
            <a:off x="2420938" y="8820150"/>
            <a:ext cx="20161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casaco</a:t>
            </a:r>
          </a:p>
        </p:txBody>
      </p:sp>
      <p:sp>
        <p:nvSpPr>
          <p:cNvPr id="6208" name="Rectangle 64"/>
          <p:cNvSpPr>
            <a:spLocks noChangeArrowheads="1"/>
          </p:cNvSpPr>
          <p:nvPr/>
        </p:nvSpPr>
        <p:spPr bwMode="auto">
          <a:xfrm>
            <a:off x="4581525" y="7308850"/>
            <a:ext cx="1800225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Grau Aumentativo</a:t>
            </a:r>
          </a:p>
        </p:txBody>
      </p:sp>
      <p:sp>
        <p:nvSpPr>
          <p:cNvPr id="6209" name="Rectangle 65"/>
          <p:cNvSpPr>
            <a:spLocks noChangeArrowheads="1"/>
          </p:cNvSpPr>
          <p:nvPr/>
        </p:nvSpPr>
        <p:spPr bwMode="auto">
          <a:xfrm>
            <a:off x="4581525" y="76692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210" name="Rectangle 66"/>
          <p:cNvSpPr>
            <a:spLocks noChangeArrowheads="1"/>
          </p:cNvSpPr>
          <p:nvPr/>
        </p:nvSpPr>
        <p:spPr bwMode="auto">
          <a:xfrm>
            <a:off x="4581525" y="79565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211" name="Rectangle 67"/>
          <p:cNvSpPr>
            <a:spLocks noChangeArrowheads="1"/>
          </p:cNvSpPr>
          <p:nvPr/>
        </p:nvSpPr>
        <p:spPr bwMode="auto">
          <a:xfrm>
            <a:off x="4581525" y="824547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212" name="Rectangle 68"/>
          <p:cNvSpPr>
            <a:spLocks noChangeArrowheads="1"/>
          </p:cNvSpPr>
          <p:nvPr/>
        </p:nvSpPr>
        <p:spPr bwMode="auto">
          <a:xfrm>
            <a:off x="4581525" y="85328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213" name="Rectangle 69"/>
          <p:cNvSpPr>
            <a:spLocks noChangeArrowheads="1"/>
          </p:cNvSpPr>
          <p:nvPr/>
        </p:nvSpPr>
        <p:spPr bwMode="auto">
          <a:xfrm>
            <a:off x="4581525" y="88201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214" name="Rectangle 70"/>
          <p:cNvSpPr>
            <a:spLocks noChangeArrowheads="1"/>
          </p:cNvSpPr>
          <p:nvPr/>
        </p:nvSpPr>
        <p:spPr bwMode="auto">
          <a:xfrm>
            <a:off x="476250" y="7308850"/>
            <a:ext cx="1800225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Grau Diminutivo</a:t>
            </a:r>
          </a:p>
        </p:txBody>
      </p:sp>
      <p:sp>
        <p:nvSpPr>
          <p:cNvPr id="6215" name="Rectangle 71"/>
          <p:cNvSpPr>
            <a:spLocks noChangeArrowheads="1"/>
          </p:cNvSpPr>
          <p:nvPr/>
        </p:nvSpPr>
        <p:spPr bwMode="auto">
          <a:xfrm>
            <a:off x="476250" y="76692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216" name="Rectangle 72"/>
          <p:cNvSpPr>
            <a:spLocks noChangeArrowheads="1"/>
          </p:cNvSpPr>
          <p:nvPr/>
        </p:nvSpPr>
        <p:spPr bwMode="auto">
          <a:xfrm>
            <a:off x="476250" y="79565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217" name="Rectangle 73"/>
          <p:cNvSpPr>
            <a:spLocks noChangeArrowheads="1"/>
          </p:cNvSpPr>
          <p:nvPr/>
        </p:nvSpPr>
        <p:spPr bwMode="auto">
          <a:xfrm>
            <a:off x="476250" y="824547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218" name="Rectangle 74"/>
          <p:cNvSpPr>
            <a:spLocks noChangeArrowheads="1"/>
          </p:cNvSpPr>
          <p:nvPr/>
        </p:nvSpPr>
        <p:spPr bwMode="auto">
          <a:xfrm>
            <a:off x="476250" y="85328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6219" name="Rectangle 75"/>
          <p:cNvSpPr>
            <a:spLocks noChangeArrowheads="1"/>
          </p:cNvSpPr>
          <p:nvPr/>
        </p:nvSpPr>
        <p:spPr bwMode="auto">
          <a:xfrm>
            <a:off x="476250" y="88201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2400">
                <a:latin typeface="Arial Black" pitchFamily="34" charset="0"/>
              </a:rPr>
              <a:t>Funcionamento da Língua</a:t>
            </a:r>
            <a:r>
              <a:rPr lang="pt-PT" b="1"/>
              <a:t>	          </a:t>
            </a:r>
            <a:r>
              <a:rPr lang="pt-PT" sz="1200" b="1"/>
              <a:t>FICHA DE PRÁTICA</a:t>
            </a: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0" y="1085850"/>
            <a:ext cx="6858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300">
                <a:latin typeface="Arial Black" pitchFamily="34" charset="0"/>
              </a:rPr>
              <a:t>    As palavras que têm o mesmo significado chamam-se </a:t>
            </a:r>
            <a:r>
              <a:rPr lang="pt-PT" sz="1300" u="sng">
                <a:latin typeface="Arial Black" pitchFamily="34" charset="0"/>
              </a:rPr>
              <a:t>sinónimos</a:t>
            </a:r>
            <a:r>
              <a:rPr lang="pt-PT" sz="1300">
                <a:latin typeface="Arial Black" pitchFamily="34" charset="0"/>
              </a:rPr>
              <a:t> e as</a:t>
            </a:r>
          </a:p>
          <a:p>
            <a:pPr>
              <a:lnSpc>
                <a:spcPct val="130000"/>
              </a:lnSpc>
            </a:pPr>
            <a:r>
              <a:rPr lang="pt-PT" sz="1300">
                <a:latin typeface="Arial Black" pitchFamily="34" charset="0"/>
              </a:rPr>
              <a:t>palavras que têm significado oposto são </a:t>
            </a:r>
            <a:r>
              <a:rPr lang="pt-PT" sz="1300" u="sng">
                <a:latin typeface="Arial Black" pitchFamily="34" charset="0"/>
              </a:rPr>
              <a:t>antónimos</a:t>
            </a:r>
            <a:r>
              <a:rPr lang="pt-PT" sz="1300">
                <a:latin typeface="Arial Black" pitchFamily="34" charset="0"/>
              </a:rPr>
              <a:t>.</a:t>
            </a:r>
            <a:endParaRPr lang="pt-PT" sz="1300" b="1">
              <a:latin typeface="Arial Black" pitchFamily="34" charset="0"/>
            </a:endParaRP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44450" y="18780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pt-PT" sz="1400">
                <a:latin typeface="Arial Black" pitchFamily="34" charset="0"/>
              </a:rPr>
              <a:t>1 – Nas  frases  seguintes  substitui  as  palavras  destacadas pelos</a:t>
            </a:r>
          </a:p>
          <a:p>
            <a:pPr>
              <a:lnSpc>
                <a:spcPct val="110000"/>
              </a:lnSpc>
            </a:pPr>
            <a:r>
              <a:rPr lang="pt-PT" sz="1400">
                <a:latin typeface="Arial Black" pitchFamily="34" charset="0"/>
              </a:rPr>
              <a:t>respectivos antónimos.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352425" y="25257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Os ténis do meu pai são muito </a:t>
            </a:r>
            <a:r>
              <a:rPr lang="pt-PT" sz="1400">
                <a:latin typeface="Arial Black" pitchFamily="34" charset="0"/>
              </a:rPr>
              <a:t>leves</a:t>
            </a:r>
            <a:r>
              <a:rPr lang="pt-PT" sz="1400"/>
              <a:t>.</a:t>
            </a:r>
            <a:endParaRPr lang="pt-PT" sz="1400" b="1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>
            <a:off x="476250" y="3275013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352425" y="32464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céu ficou muito </a:t>
            </a:r>
            <a:r>
              <a:rPr lang="pt-PT" sz="1400">
                <a:latin typeface="Arial Black" pitchFamily="34" charset="0"/>
              </a:rPr>
              <a:t>escuro</a:t>
            </a:r>
            <a:r>
              <a:rPr lang="pt-PT" sz="1400"/>
              <a:t>.</a:t>
            </a:r>
            <a:endParaRPr lang="pt-PT" sz="1400" b="1"/>
          </a:p>
        </p:txBody>
      </p:sp>
      <p:sp>
        <p:nvSpPr>
          <p:cNvPr id="54287" name="Rectangle 15"/>
          <p:cNvSpPr>
            <a:spLocks noChangeArrowheads="1"/>
          </p:cNvSpPr>
          <p:nvPr/>
        </p:nvSpPr>
        <p:spPr bwMode="auto">
          <a:xfrm>
            <a:off x="352425" y="39655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Comi sopa muito </a:t>
            </a:r>
            <a:r>
              <a:rPr lang="pt-PT" sz="1400">
                <a:latin typeface="Arial Black" pitchFamily="34" charset="0"/>
              </a:rPr>
              <a:t>quente</a:t>
            </a:r>
            <a:r>
              <a:rPr lang="pt-PT" sz="1400"/>
              <a:t> ao almoço.</a:t>
            </a:r>
            <a:endParaRPr lang="pt-PT" sz="1400" b="1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>
            <a:off x="476250" y="4714875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4289" name="Rectangle 17"/>
          <p:cNvSpPr>
            <a:spLocks noChangeArrowheads="1"/>
          </p:cNvSpPr>
          <p:nvPr/>
        </p:nvSpPr>
        <p:spPr bwMode="auto">
          <a:xfrm>
            <a:off x="352425" y="46863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A casa do Jordão é </a:t>
            </a:r>
            <a:r>
              <a:rPr lang="pt-PT" sz="1400">
                <a:latin typeface="Arial Black" pitchFamily="34" charset="0"/>
              </a:rPr>
              <a:t>moderna</a:t>
            </a:r>
            <a:r>
              <a:rPr lang="pt-PT" sz="1400"/>
              <a:t>.</a:t>
            </a:r>
            <a:endParaRPr lang="pt-PT" sz="1400" b="1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>
            <a:off x="476250" y="5435600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4291" name="Line 19"/>
          <p:cNvSpPr>
            <a:spLocks noChangeShapeType="1"/>
          </p:cNvSpPr>
          <p:nvPr/>
        </p:nvSpPr>
        <p:spPr bwMode="auto">
          <a:xfrm>
            <a:off x="476250" y="3995738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4292" name="Rectangle 20"/>
          <p:cNvSpPr>
            <a:spLocks noChangeArrowheads="1"/>
          </p:cNvSpPr>
          <p:nvPr/>
        </p:nvSpPr>
        <p:spPr bwMode="auto">
          <a:xfrm>
            <a:off x="44450" y="55800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pt-PT" sz="1400">
                <a:latin typeface="Arial Black" pitchFamily="34" charset="0"/>
              </a:rPr>
              <a:t>2 – Liga as palavras que são sinónimas.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4293" name="Rectangle 21"/>
          <p:cNvSpPr>
            <a:spLocks noChangeArrowheads="1"/>
          </p:cNvSpPr>
          <p:nvPr/>
        </p:nvSpPr>
        <p:spPr bwMode="auto">
          <a:xfrm>
            <a:off x="977900" y="6156325"/>
            <a:ext cx="93821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audaz</a:t>
            </a:r>
            <a:endParaRPr lang="pt-PT" sz="1400" b="1"/>
          </a:p>
        </p:txBody>
      </p:sp>
      <p:sp>
        <p:nvSpPr>
          <p:cNvPr id="54294" name="Oval 22"/>
          <p:cNvSpPr>
            <a:spLocks noChangeArrowheads="1"/>
          </p:cNvSpPr>
          <p:nvPr/>
        </p:nvSpPr>
        <p:spPr bwMode="auto">
          <a:xfrm>
            <a:off x="1914525" y="6300788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4309" name="Rectangle 37"/>
          <p:cNvSpPr>
            <a:spLocks noChangeArrowheads="1"/>
          </p:cNvSpPr>
          <p:nvPr/>
        </p:nvSpPr>
        <p:spPr bwMode="auto">
          <a:xfrm>
            <a:off x="977900" y="6588125"/>
            <a:ext cx="93821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descobrir</a:t>
            </a:r>
            <a:endParaRPr lang="pt-PT" sz="1400" b="1"/>
          </a:p>
        </p:txBody>
      </p:sp>
      <p:sp>
        <p:nvSpPr>
          <p:cNvPr id="54310" name="Oval 38"/>
          <p:cNvSpPr>
            <a:spLocks noChangeArrowheads="1"/>
          </p:cNvSpPr>
          <p:nvPr/>
        </p:nvSpPr>
        <p:spPr bwMode="auto">
          <a:xfrm>
            <a:off x="1914525" y="6732588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4311" name="Rectangle 39"/>
          <p:cNvSpPr>
            <a:spLocks noChangeArrowheads="1"/>
          </p:cNvSpPr>
          <p:nvPr/>
        </p:nvSpPr>
        <p:spPr bwMode="auto">
          <a:xfrm>
            <a:off x="977900" y="7021513"/>
            <a:ext cx="93821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lento</a:t>
            </a:r>
            <a:endParaRPr lang="pt-PT" sz="1400" b="1"/>
          </a:p>
        </p:txBody>
      </p:sp>
      <p:sp>
        <p:nvSpPr>
          <p:cNvPr id="54312" name="Oval 40"/>
          <p:cNvSpPr>
            <a:spLocks noChangeArrowheads="1"/>
          </p:cNvSpPr>
          <p:nvPr/>
        </p:nvSpPr>
        <p:spPr bwMode="auto">
          <a:xfrm>
            <a:off x="1914525" y="7165975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4313" name="Rectangle 41"/>
          <p:cNvSpPr>
            <a:spLocks noChangeArrowheads="1"/>
          </p:cNvSpPr>
          <p:nvPr/>
        </p:nvSpPr>
        <p:spPr bwMode="auto">
          <a:xfrm>
            <a:off x="977900" y="7451725"/>
            <a:ext cx="93821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barulho</a:t>
            </a:r>
            <a:endParaRPr lang="pt-PT" sz="1400" b="1"/>
          </a:p>
        </p:txBody>
      </p:sp>
      <p:sp>
        <p:nvSpPr>
          <p:cNvPr id="54314" name="Oval 42"/>
          <p:cNvSpPr>
            <a:spLocks noChangeArrowheads="1"/>
          </p:cNvSpPr>
          <p:nvPr/>
        </p:nvSpPr>
        <p:spPr bwMode="auto">
          <a:xfrm>
            <a:off x="1914525" y="7596188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4315" name="Rectangle 43"/>
          <p:cNvSpPr>
            <a:spLocks noChangeArrowheads="1"/>
          </p:cNvSpPr>
          <p:nvPr/>
        </p:nvSpPr>
        <p:spPr bwMode="auto">
          <a:xfrm>
            <a:off x="977900" y="7885113"/>
            <a:ext cx="93821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início</a:t>
            </a:r>
            <a:endParaRPr lang="pt-PT" sz="1400" b="1"/>
          </a:p>
        </p:txBody>
      </p:sp>
      <p:sp>
        <p:nvSpPr>
          <p:cNvPr id="54316" name="Oval 44"/>
          <p:cNvSpPr>
            <a:spLocks noChangeArrowheads="1"/>
          </p:cNvSpPr>
          <p:nvPr/>
        </p:nvSpPr>
        <p:spPr bwMode="auto">
          <a:xfrm>
            <a:off x="1914525" y="8029575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4317" name="Rectangle 45"/>
          <p:cNvSpPr>
            <a:spLocks noChangeArrowheads="1"/>
          </p:cNvSpPr>
          <p:nvPr/>
        </p:nvSpPr>
        <p:spPr bwMode="auto">
          <a:xfrm>
            <a:off x="977900" y="8318500"/>
            <a:ext cx="93821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ameno</a:t>
            </a:r>
            <a:endParaRPr lang="pt-PT" sz="1400" b="1"/>
          </a:p>
        </p:txBody>
      </p:sp>
      <p:sp>
        <p:nvSpPr>
          <p:cNvPr id="54318" name="Oval 46"/>
          <p:cNvSpPr>
            <a:spLocks noChangeArrowheads="1"/>
          </p:cNvSpPr>
          <p:nvPr/>
        </p:nvSpPr>
        <p:spPr bwMode="auto">
          <a:xfrm>
            <a:off x="1914525" y="8462963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4319" name="Rectangle 47"/>
          <p:cNvSpPr>
            <a:spLocks noChangeArrowheads="1"/>
          </p:cNvSpPr>
          <p:nvPr/>
        </p:nvSpPr>
        <p:spPr bwMode="auto">
          <a:xfrm>
            <a:off x="977900" y="8748713"/>
            <a:ext cx="93821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pasmado</a:t>
            </a:r>
            <a:endParaRPr lang="pt-PT" sz="1400" b="1"/>
          </a:p>
        </p:txBody>
      </p:sp>
      <p:sp>
        <p:nvSpPr>
          <p:cNvPr id="54320" name="Oval 48"/>
          <p:cNvSpPr>
            <a:spLocks noChangeArrowheads="1"/>
          </p:cNvSpPr>
          <p:nvPr/>
        </p:nvSpPr>
        <p:spPr bwMode="auto">
          <a:xfrm>
            <a:off x="1914525" y="8893175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4321" name="Oval 49"/>
          <p:cNvSpPr>
            <a:spLocks noChangeArrowheads="1"/>
          </p:cNvSpPr>
          <p:nvPr/>
        </p:nvSpPr>
        <p:spPr bwMode="auto">
          <a:xfrm>
            <a:off x="5008563" y="629920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4322" name="Oval 50"/>
          <p:cNvSpPr>
            <a:spLocks noChangeArrowheads="1"/>
          </p:cNvSpPr>
          <p:nvPr/>
        </p:nvSpPr>
        <p:spPr bwMode="auto">
          <a:xfrm>
            <a:off x="5008563" y="673100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4323" name="Oval 51"/>
          <p:cNvSpPr>
            <a:spLocks noChangeArrowheads="1"/>
          </p:cNvSpPr>
          <p:nvPr/>
        </p:nvSpPr>
        <p:spPr bwMode="auto">
          <a:xfrm>
            <a:off x="5008563" y="7164388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4324" name="Oval 52"/>
          <p:cNvSpPr>
            <a:spLocks noChangeArrowheads="1"/>
          </p:cNvSpPr>
          <p:nvPr/>
        </p:nvSpPr>
        <p:spPr bwMode="auto">
          <a:xfrm>
            <a:off x="5008563" y="7594600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4325" name="Oval 53"/>
          <p:cNvSpPr>
            <a:spLocks noChangeArrowheads="1"/>
          </p:cNvSpPr>
          <p:nvPr/>
        </p:nvSpPr>
        <p:spPr bwMode="auto">
          <a:xfrm>
            <a:off x="5008563" y="8027988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4326" name="Oval 54"/>
          <p:cNvSpPr>
            <a:spLocks noChangeArrowheads="1"/>
          </p:cNvSpPr>
          <p:nvPr/>
        </p:nvSpPr>
        <p:spPr bwMode="auto">
          <a:xfrm>
            <a:off x="5008563" y="8461375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4327" name="Oval 55"/>
          <p:cNvSpPr>
            <a:spLocks noChangeArrowheads="1"/>
          </p:cNvSpPr>
          <p:nvPr/>
        </p:nvSpPr>
        <p:spPr bwMode="auto">
          <a:xfrm>
            <a:off x="5008563" y="8891588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4328" name="Rectangle 56"/>
          <p:cNvSpPr>
            <a:spLocks noChangeArrowheads="1"/>
          </p:cNvSpPr>
          <p:nvPr/>
        </p:nvSpPr>
        <p:spPr bwMode="auto">
          <a:xfrm>
            <a:off x="5083175" y="6156325"/>
            <a:ext cx="93821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vagaroso</a:t>
            </a:r>
            <a:endParaRPr lang="pt-PT" sz="1400" b="1"/>
          </a:p>
        </p:txBody>
      </p:sp>
      <p:sp>
        <p:nvSpPr>
          <p:cNvPr id="54329" name="Rectangle 57"/>
          <p:cNvSpPr>
            <a:spLocks noChangeArrowheads="1"/>
          </p:cNvSpPr>
          <p:nvPr/>
        </p:nvSpPr>
        <p:spPr bwMode="auto">
          <a:xfrm>
            <a:off x="5083175" y="6588125"/>
            <a:ext cx="93821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corajoso</a:t>
            </a:r>
            <a:endParaRPr lang="pt-PT" sz="1400" b="1"/>
          </a:p>
        </p:txBody>
      </p:sp>
      <p:sp>
        <p:nvSpPr>
          <p:cNvPr id="54330" name="Rectangle 58"/>
          <p:cNvSpPr>
            <a:spLocks noChangeArrowheads="1"/>
          </p:cNvSpPr>
          <p:nvPr/>
        </p:nvSpPr>
        <p:spPr bwMode="auto">
          <a:xfrm>
            <a:off x="5083175" y="7021513"/>
            <a:ext cx="93821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encontrar</a:t>
            </a:r>
            <a:endParaRPr lang="pt-PT" sz="1400" b="1"/>
          </a:p>
        </p:txBody>
      </p:sp>
      <p:sp>
        <p:nvSpPr>
          <p:cNvPr id="54331" name="Rectangle 59"/>
          <p:cNvSpPr>
            <a:spLocks noChangeArrowheads="1"/>
          </p:cNvSpPr>
          <p:nvPr/>
        </p:nvSpPr>
        <p:spPr bwMode="auto">
          <a:xfrm>
            <a:off x="5083175" y="7451725"/>
            <a:ext cx="93821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ruído</a:t>
            </a:r>
            <a:endParaRPr lang="pt-PT" sz="1400" b="1"/>
          </a:p>
        </p:txBody>
      </p:sp>
      <p:sp>
        <p:nvSpPr>
          <p:cNvPr id="54332" name="Rectangle 60"/>
          <p:cNvSpPr>
            <a:spLocks noChangeArrowheads="1"/>
          </p:cNvSpPr>
          <p:nvPr/>
        </p:nvSpPr>
        <p:spPr bwMode="auto">
          <a:xfrm>
            <a:off x="5083175" y="7885113"/>
            <a:ext cx="93821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suave</a:t>
            </a:r>
            <a:endParaRPr lang="pt-PT" sz="1400" b="1"/>
          </a:p>
        </p:txBody>
      </p:sp>
      <p:sp>
        <p:nvSpPr>
          <p:cNvPr id="54333" name="Rectangle 61"/>
          <p:cNvSpPr>
            <a:spLocks noChangeArrowheads="1"/>
          </p:cNvSpPr>
          <p:nvPr/>
        </p:nvSpPr>
        <p:spPr bwMode="auto">
          <a:xfrm>
            <a:off x="5083175" y="8318500"/>
            <a:ext cx="93821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espantado</a:t>
            </a:r>
            <a:endParaRPr lang="pt-PT" sz="1400" b="1"/>
          </a:p>
        </p:txBody>
      </p:sp>
      <p:sp>
        <p:nvSpPr>
          <p:cNvPr id="54334" name="Rectangle 62"/>
          <p:cNvSpPr>
            <a:spLocks noChangeArrowheads="1"/>
          </p:cNvSpPr>
          <p:nvPr/>
        </p:nvSpPr>
        <p:spPr bwMode="auto">
          <a:xfrm>
            <a:off x="5083175" y="8748713"/>
            <a:ext cx="93821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princípio</a:t>
            </a:r>
            <a:endParaRPr lang="pt-PT" sz="1400" b="1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2400">
                <a:latin typeface="Arial Black" pitchFamily="34" charset="0"/>
              </a:rPr>
              <a:t>Funcionamento da Língua</a:t>
            </a:r>
            <a:r>
              <a:rPr lang="pt-PT" b="1"/>
              <a:t>	          </a:t>
            </a:r>
            <a:r>
              <a:rPr lang="pt-PT" sz="1200" b="1"/>
              <a:t>FICHA DE PRÁTICA</a:t>
            </a: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5305" name="Rectangle 9"/>
          <p:cNvSpPr>
            <a:spLocks noChangeArrowheads="1"/>
          </p:cNvSpPr>
          <p:nvPr/>
        </p:nvSpPr>
        <p:spPr bwMode="auto">
          <a:xfrm>
            <a:off x="0" y="1042988"/>
            <a:ext cx="6858000" cy="1254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300">
                <a:latin typeface="Arial Black" pitchFamily="34" charset="0"/>
              </a:rPr>
              <a:t>As palavras quanto à acentuação podem ser :</a:t>
            </a:r>
          </a:p>
          <a:p>
            <a:pPr>
              <a:lnSpc>
                <a:spcPct val="130000"/>
              </a:lnSpc>
            </a:pPr>
            <a:r>
              <a:rPr lang="pt-PT" sz="1300" b="1">
                <a:latin typeface="Arial Black" pitchFamily="34" charset="0"/>
              </a:rPr>
              <a:t>   </a:t>
            </a:r>
            <a:r>
              <a:rPr lang="pt-PT" sz="1300"/>
              <a:t>agudas</a:t>
            </a:r>
            <a:r>
              <a:rPr lang="pt-PT" sz="1300" b="1">
                <a:latin typeface="Arial Black" pitchFamily="34" charset="0"/>
              </a:rPr>
              <a:t> </a:t>
            </a:r>
            <a:r>
              <a:rPr lang="pt-PT" sz="1300">
                <a:latin typeface="Arial Black" pitchFamily="34" charset="0"/>
              </a:rPr>
              <a:t>– a sílaba tónica é a última</a:t>
            </a:r>
          </a:p>
          <a:p>
            <a:pPr>
              <a:lnSpc>
                <a:spcPct val="130000"/>
              </a:lnSpc>
            </a:pPr>
            <a:r>
              <a:rPr lang="pt-PT" sz="1300">
                <a:latin typeface="Arial Black" pitchFamily="34" charset="0"/>
              </a:rPr>
              <a:t>   </a:t>
            </a:r>
            <a:r>
              <a:rPr lang="pt-PT" sz="1300"/>
              <a:t>graves</a:t>
            </a:r>
            <a:r>
              <a:rPr lang="pt-PT" sz="1300">
                <a:latin typeface="Arial Black" pitchFamily="34" charset="0"/>
              </a:rPr>
              <a:t> – a sílaba tónica é a penúltima</a:t>
            </a:r>
          </a:p>
          <a:p>
            <a:pPr>
              <a:lnSpc>
                <a:spcPct val="130000"/>
              </a:lnSpc>
            </a:pPr>
            <a:r>
              <a:rPr lang="pt-PT" sz="1300">
                <a:latin typeface="Arial Black" pitchFamily="34" charset="0"/>
              </a:rPr>
              <a:t>   </a:t>
            </a:r>
            <a:r>
              <a:rPr lang="pt-PT" sz="1300"/>
              <a:t>esdrúxulas</a:t>
            </a:r>
            <a:r>
              <a:rPr lang="pt-PT" sz="1300">
                <a:latin typeface="Arial Black" pitchFamily="34" charset="0"/>
              </a:rPr>
              <a:t> – a sílaba tónica é a antepenúltima.</a:t>
            </a:r>
            <a:endParaRPr lang="pt-PT" sz="1300" b="1">
              <a:latin typeface="Arial Black" pitchFamily="34" charset="0"/>
            </a:endParaRPr>
          </a:p>
        </p:txBody>
      </p:sp>
      <p:sp>
        <p:nvSpPr>
          <p:cNvPr id="55306" name="Rectangle 10"/>
          <p:cNvSpPr>
            <a:spLocks noChangeArrowheads="1"/>
          </p:cNvSpPr>
          <p:nvPr/>
        </p:nvSpPr>
        <p:spPr bwMode="auto">
          <a:xfrm>
            <a:off x="44450" y="23399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pt-PT" sz="1400">
                <a:latin typeface="Arial Black" pitchFamily="34" charset="0"/>
              </a:rPr>
              <a:t>1 – Sublinha a sílaba tónica nas palavras.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5307" name="AutoShape 11"/>
          <p:cNvSpPr>
            <a:spLocks noChangeArrowheads="1"/>
          </p:cNvSpPr>
          <p:nvPr/>
        </p:nvSpPr>
        <p:spPr bwMode="auto">
          <a:xfrm>
            <a:off x="476250" y="2916238"/>
            <a:ext cx="5905500" cy="1008062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5308" name="Rectangle 12"/>
          <p:cNvSpPr>
            <a:spLocks noChangeArrowheads="1"/>
          </p:cNvSpPr>
          <p:nvPr/>
        </p:nvSpPr>
        <p:spPr bwMode="auto">
          <a:xfrm>
            <a:off x="836613" y="3059113"/>
            <a:ext cx="936625" cy="21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</a:rPr>
              <a:t>botão</a:t>
            </a:r>
          </a:p>
        </p:txBody>
      </p:sp>
      <p:sp>
        <p:nvSpPr>
          <p:cNvPr id="55309" name="Rectangle 13"/>
          <p:cNvSpPr>
            <a:spLocks noChangeArrowheads="1"/>
          </p:cNvSpPr>
          <p:nvPr/>
        </p:nvSpPr>
        <p:spPr bwMode="auto">
          <a:xfrm>
            <a:off x="1196975" y="3490913"/>
            <a:ext cx="936625" cy="21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</a:rPr>
              <a:t>história</a:t>
            </a:r>
          </a:p>
        </p:txBody>
      </p:sp>
      <p:sp>
        <p:nvSpPr>
          <p:cNvPr id="55310" name="Rectangle 14"/>
          <p:cNvSpPr>
            <a:spLocks noChangeArrowheads="1"/>
          </p:cNvSpPr>
          <p:nvPr/>
        </p:nvSpPr>
        <p:spPr bwMode="auto">
          <a:xfrm>
            <a:off x="1844675" y="3059113"/>
            <a:ext cx="936625" cy="21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</a:rPr>
              <a:t>rádio</a:t>
            </a:r>
          </a:p>
        </p:txBody>
      </p:sp>
      <p:sp>
        <p:nvSpPr>
          <p:cNvPr id="55311" name="Rectangle 15"/>
          <p:cNvSpPr>
            <a:spLocks noChangeArrowheads="1"/>
          </p:cNvSpPr>
          <p:nvPr/>
        </p:nvSpPr>
        <p:spPr bwMode="auto">
          <a:xfrm>
            <a:off x="2205038" y="3490913"/>
            <a:ext cx="936625" cy="21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</a:rPr>
              <a:t>nariz</a:t>
            </a:r>
          </a:p>
        </p:txBody>
      </p:sp>
      <p:sp>
        <p:nvSpPr>
          <p:cNvPr id="55312" name="Rectangle 16"/>
          <p:cNvSpPr>
            <a:spLocks noChangeArrowheads="1"/>
          </p:cNvSpPr>
          <p:nvPr/>
        </p:nvSpPr>
        <p:spPr bwMode="auto">
          <a:xfrm>
            <a:off x="2925763" y="3059113"/>
            <a:ext cx="936625" cy="21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</a:rPr>
              <a:t>saco</a:t>
            </a:r>
          </a:p>
        </p:txBody>
      </p:sp>
      <p:sp>
        <p:nvSpPr>
          <p:cNvPr id="55313" name="Rectangle 17"/>
          <p:cNvSpPr>
            <a:spLocks noChangeArrowheads="1"/>
          </p:cNvSpPr>
          <p:nvPr/>
        </p:nvSpPr>
        <p:spPr bwMode="auto">
          <a:xfrm>
            <a:off x="3286125" y="3490913"/>
            <a:ext cx="936625" cy="21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</a:rPr>
              <a:t>caderno</a:t>
            </a:r>
          </a:p>
        </p:txBody>
      </p:sp>
      <p:sp>
        <p:nvSpPr>
          <p:cNvPr id="55314" name="Rectangle 18"/>
          <p:cNvSpPr>
            <a:spLocks noChangeArrowheads="1"/>
          </p:cNvSpPr>
          <p:nvPr/>
        </p:nvSpPr>
        <p:spPr bwMode="auto">
          <a:xfrm>
            <a:off x="4005263" y="3059113"/>
            <a:ext cx="936625" cy="21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</a:rPr>
              <a:t>escola</a:t>
            </a:r>
          </a:p>
        </p:txBody>
      </p:sp>
      <p:sp>
        <p:nvSpPr>
          <p:cNvPr id="55315" name="Rectangle 19"/>
          <p:cNvSpPr>
            <a:spLocks noChangeArrowheads="1"/>
          </p:cNvSpPr>
          <p:nvPr/>
        </p:nvSpPr>
        <p:spPr bwMode="auto">
          <a:xfrm>
            <a:off x="4365625" y="3490913"/>
            <a:ext cx="936625" cy="21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</a:rPr>
              <a:t>armário</a:t>
            </a:r>
          </a:p>
        </p:txBody>
      </p:sp>
      <p:sp>
        <p:nvSpPr>
          <p:cNvPr id="55316" name="Rectangle 20"/>
          <p:cNvSpPr>
            <a:spLocks noChangeArrowheads="1"/>
          </p:cNvSpPr>
          <p:nvPr/>
        </p:nvSpPr>
        <p:spPr bwMode="auto">
          <a:xfrm>
            <a:off x="5084763" y="3059113"/>
            <a:ext cx="936625" cy="21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</a:rPr>
              <a:t>boné</a:t>
            </a:r>
          </a:p>
        </p:txBody>
      </p:sp>
      <p:sp>
        <p:nvSpPr>
          <p:cNvPr id="55317" name="Rectangle 21"/>
          <p:cNvSpPr>
            <a:spLocks noChangeArrowheads="1"/>
          </p:cNvSpPr>
          <p:nvPr/>
        </p:nvSpPr>
        <p:spPr bwMode="auto">
          <a:xfrm>
            <a:off x="44450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pt-PT" sz="1400">
                <a:latin typeface="Arial Black" pitchFamily="34" charset="0"/>
              </a:rPr>
              <a:t>1.1 – Coloca as palavras anteriores no quadro.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5318" name="AutoShape 22"/>
          <p:cNvSpPr>
            <a:spLocks noChangeArrowheads="1"/>
          </p:cNvSpPr>
          <p:nvPr/>
        </p:nvSpPr>
        <p:spPr bwMode="auto">
          <a:xfrm>
            <a:off x="549275" y="4718050"/>
            <a:ext cx="1800225" cy="358775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>
                <a:latin typeface="Arial Black" pitchFamily="34" charset="0"/>
              </a:rPr>
              <a:t>Palavras Graves</a:t>
            </a:r>
          </a:p>
        </p:txBody>
      </p:sp>
      <p:sp>
        <p:nvSpPr>
          <p:cNvPr id="55319" name="AutoShape 23"/>
          <p:cNvSpPr>
            <a:spLocks noChangeArrowheads="1"/>
          </p:cNvSpPr>
          <p:nvPr/>
        </p:nvSpPr>
        <p:spPr bwMode="auto">
          <a:xfrm>
            <a:off x="2565400" y="4718050"/>
            <a:ext cx="1800225" cy="358775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>
                <a:latin typeface="Arial Black" pitchFamily="34" charset="0"/>
              </a:rPr>
              <a:t>Palavras Agudas</a:t>
            </a:r>
          </a:p>
        </p:txBody>
      </p:sp>
      <p:sp>
        <p:nvSpPr>
          <p:cNvPr id="55320" name="AutoShape 24"/>
          <p:cNvSpPr>
            <a:spLocks noChangeArrowheads="1"/>
          </p:cNvSpPr>
          <p:nvPr/>
        </p:nvSpPr>
        <p:spPr bwMode="auto">
          <a:xfrm>
            <a:off x="4581525" y="4718050"/>
            <a:ext cx="1800225" cy="358775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200">
                <a:latin typeface="Arial Black" pitchFamily="34" charset="0"/>
              </a:rPr>
              <a:t>Palavras Esdrúxulas</a:t>
            </a:r>
          </a:p>
        </p:txBody>
      </p:sp>
      <p:sp>
        <p:nvSpPr>
          <p:cNvPr id="55321" name="Rectangle 25"/>
          <p:cNvSpPr>
            <a:spLocks noChangeArrowheads="1"/>
          </p:cNvSpPr>
          <p:nvPr/>
        </p:nvSpPr>
        <p:spPr bwMode="auto">
          <a:xfrm>
            <a:off x="549275" y="5148263"/>
            <a:ext cx="1800225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5322" name="Rectangle 26"/>
          <p:cNvSpPr>
            <a:spLocks noChangeArrowheads="1"/>
          </p:cNvSpPr>
          <p:nvPr/>
        </p:nvSpPr>
        <p:spPr bwMode="auto">
          <a:xfrm>
            <a:off x="549275" y="5507038"/>
            <a:ext cx="1800225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5323" name="Rectangle 27"/>
          <p:cNvSpPr>
            <a:spLocks noChangeArrowheads="1"/>
          </p:cNvSpPr>
          <p:nvPr/>
        </p:nvSpPr>
        <p:spPr bwMode="auto">
          <a:xfrm>
            <a:off x="549275" y="5867400"/>
            <a:ext cx="1800225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5324" name="Rectangle 28"/>
          <p:cNvSpPr>
            <a:spLocks noChangeArrowheads="1"/>
          </p:cNvSpPr>
          <p:nvPr/>
        </p:nvSpPr>
        <p:spPr bwMode="auto">
          <a:xfrm>
            <a:off x="2565400" y="5148263"/>
            <a:ext cx="1800225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5325" name="Rectangle 29"/>
          <p:cNvSpPr>
            <a:spLocks noChangeArrowheads="1"/>
          </p:cNvSpPr>
          <p:nvPr/>
        </p:nvSpPr>
        <p:spPr bwMode="auto">
          <a:xfrm>
            <a:off x="2565400" y="5507038"/>
            <a:ext cx="1800225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5326" name="Rectangle 30"/>
          <p:cNvSpPr>
            <a:spLocks noChangeArrowheads="1"/>
          </p:cNvSpPr>
          <p:nvPr/>
        </p:nvSpPr>
        <p:spPr bwMode="auto">
          <a:xfrm>
            <a:off x="2565400" y="5867400"/>
            <a:ext cx="1800225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5327" name="Rectangle 31"/>
          <p:cNvSpPr>
            <a:spLocks noChangeArrowheads="1"/>
          </p:cNvSpPr>
          <p:nvPr/>
        </p:nvSpPr>
        <p:spPr bwMode="auto">
          <a:xfrm>
            <a:off x="4581525" y="5148263"/>
            <a:ext cx="1800225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5328" name="Rectangle 32"/>
          <p:cNvSpPr>
            <a:spLocks noChangeArrowheads="1"/>
          </p:cNvSpPr>
          <p:nvPr/>
        </p:nvSpPr>
        <p:spPr bwMode="auto">
          <a:xfrm>
            <a:off x="4581525" y="5507038"/>
            <a:ext cx="1800225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5329" name="Rectangle 33"/>
          <p:cNvSpPr>
            <a:spLocks noChangeArrowheads="1"/>
          </p:cNvSpPr>
          <p:nvPr/>
        </p:nvSpPr>
        <p:spPr bwMode="auto">
          <a:xfrm>
            <a:off x="4581525" y="5867400"/>
            <a:ext cx="1800225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5333" name="Rectangle 37"/>
          <p:cNvSpPr>
            <a:spLocks noChangeArrowheads="1"/>
          </p:cNvSpPr>
          <p:nvPr/>
        </p:nvSpPr>
        <p:spPr bwMode="auto">
          <a:xfrm>
            <a:off x="44450" y="627062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pt-PT" sz="1400">
                <a:latin typeface="Arial Black" pitchFamily="34" charset="0"/>
              </a:rPr>
              <a:t>2 – Circunda de vermelho a sílaba tónica e de azul as sílabas átonas.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5334" name="AutoShape 38"/>
          <p:cNvSpPr>
            <a:spLocks noChangeArrowheads="1"/>
          </p:cNvSpPr>
          <p:nvPr/>
        </p:nvSpPr>
        <p:spPr bwMode="auto">
          <a:xfrm>
            <a:off x="476250" y="6948488"/>
            <a:ext cx="5976938" cy="2016125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5335" name="AutoShape 39"/>
          <p:cNvSpPr>
            <a:spLocks noChangeArrowheads="1"/>
          </p:cNvSpPr>
          <p:nvPr/>
        </p:nvSpPr>
        <p:spPr bwMode="auto">
          <a:xfrm>
            <a:off x="765175" y="7092950"/>
            <a:ext cx="1800225" cy="358775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á r v o r e </a:t>
            </a:r>
          </a:p>
        </p:txBody>
      </p:sp>
      <p:sp>
        <p:nvSpPr>
          <p:cNvPr id="55336" name="AutoShape 40"/>
          <p:cNvSpPr>
            <a:spLocks noChangeArrowheads="1"/>
          </p:cNvSpPr>
          <p:nvPr/>
        </p:nvSpPr>
        <p:spPr bwMode="auto">
          <a:xfrm>
            <a:off x="1773238" y="7596188"/>
            <a:ext cx="1800225" cy="358775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l e n ç o l</a:t>
            </a:r>
          </a:p>
        </p:txBody>
      </p:sp>
      <p:sp>
        <p:nvSpPr>
          <p:cNvPr id="55337" name="AutoShape 41"/>
          <p:cNvSpPr>
            <a:spLocks noChangeArrowheads="1"/>
          </p:cNvSpPr>
          <p:nvPr/>
        </p:nvSpPr>
        <p:spPr bwMode="auto">
          <a:xfrm>
            <a:off x="3141663" y="7094538"/>
            <a:ext cx="1800225" cy="358775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b r i n c a r</a:t>
            </a:r>
          </a:p>
        </p:txBody>
      </p:sp>
      <p:sp>
        <p:nvSpPr>
          <p:cNvPr id="55338" name="AutoShape 42"/>
          <p:cNvSpPr>
            <a:spLocks noChangeArrowheads="1"/>
          </p:cNvSpPr>
          <p:nvPr/>
        </p:nvSpPr>
        <p:spPr bwMode="auto">
          <a:xfrm>
            <a:off x="4149725" y="7597775"/>
            <a:ext cx="1800225" cy="358775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g a v e t a</a:t>
            </a:r>
          </a:p>
        </p:txBody>
      </p:sp>
      <p:sp>
        <p:nvSpPr>
          <p:cNvPr id="55339" name="AutoShape 43"/>
          <p:cNvSpPr>
            <a:spLocks noChangeArrowheads="1"/>
          </p:cNvSpPr>
          <p:nvPr/>
        </p:nvSpPr>
        <p:spPr bwMode="auto">
          <a:xfrm>
            <a:off x="765175" y="8029575"/>
            <a:ext cx="1800225" cy="358775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m a s s a</a:t>
            </a:r>
          </a:p>
        </p:txBody>
      </p:sp>
      <p:sp>
        <p:nvSpPr>
          <p:cNvPr id="55340" name="AutoShape 44"/>
          <p:cNvSpPr>
            <a:spLocks noChangeArrowheads="1"/>
          </p:cNvSpPr>
          <p:nvPr/>
        </p:nvSpPr>
        <p:spPr bwMode="auto">
          <a:xfrm>
            <a:off x="1773238" y="8532813"/>
            <a:ext cx="1800225" cy="358775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c h á v e n a</a:t>
            </a:r>
          </a:p>
        </p:txBody>
      </p:sp>
      <p:sp>
        <p:nvSpPr>
          <p:cNvPr id="55341" name="AutoShape 45"/>
          <p:cNvSpPr>
            <a:spLocks noChangeArrowheads="1"/>
          </p:cNvSpPr>
          <p:nvPr/>
        </p:nvSpPr>
        <p:spPr bwMode="auto">
          <a:xfrm>
            <a:off x="3141663" y="8031163"/>
            <a:ext cx="1800225" cy="358775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p u r é</a:t>
            </a:r>
          </a:p>
        </p:txBody>
      </p:sp>
      <p:sp>
        <p:nvSpPr>
          <p:cNvPr id="55342" name="AutoShape 46"/>
          <p:cNvSpPr>
            <a:spLocks noChangeArrowheads="1"/>
          </p:cNvSpPr>
          <p:nvPr/>
        </p:nvSpPr>
        <p:spPr bwMode="auto">
          <a:xfrm>
            <a:off x="4149725" y="8534400"/>
            <a:ext cx="1800225" cy="358775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i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m a t e m á t i c a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2400">
                <a:latin typeface="Arial Black" pitchFamily="34" charset="0"/>
              </a:rPr>
              <a:t>Funcionamento da Língua</a:t>
            </a:r>
            <a:r>
              <a:rPr lang="pt-PT" b="1"/>
              <a:t>	          </a:t>
            </a:r>
            <a:r>
              <a:rPr lang="pt-PT" sz="1200" b="1"/>
              <a:t>FICHA DE PRÁTICA</a:t>
            </a:r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44450" y="15906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pt-PT" sz="1400">
                <a:latin typeface="Arial Black" pitchFamily="34" charset="0"/>
              </a:rPr>
              <a:t>1 – Substitui o nome pelo pronome pessoal nas frases.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6331" name="WordArt 11"/>
          <p:cNvSpPr>
            <a:spLocks noChangeArrowheads="1" noChangeShapeType="1" noTextEdit="1"/>
          </p:cNvSpPr>
          <p:nvPr/>
        </p:nvSpPr>
        <p:spPr bwMode="auto">
          <a:xfrm>
            <a:off x="131763" y="1044575"/>
            <a:ext cx="372903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Pronomes Pessoais</a:t>
            </a:r>
          </a:p>
        </p:txBody>
      </p:sp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354013" y="2051050"/>
            <a:ext cx="22844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O Rui ouve música.</a:t>
            </a:r>
            <a:endParaRPr lang="pt-PT" sz="1400" b="1" i="1"/>
          </a:p>
        </p:txBody>
      </p:sp>
      <p:sp>
        <p:nvSpPr>
          <p:cNvPr id="56333" name="Rectangle 13"/>
          <p:cNvSpPr>
            <a:spLocks noChangeArrowheads="1"/>
          </p:cNvSpPr>
          <p:nvPr/>
        </p:nvSpPr>
        <p:spPr bwMode="auto">
          <a:xfrm>
            <a:off x="334963" y="2454275"/>
            <a:ext cx="22844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_____ ouve música.</a:t>
            </a:r>
            <a:endParaRPr lang="pt-PT" sz="1400" b="1"/>
          </a:p>
        </p:txBody>
      </p:sp>
      <p:sp>
        <p:nvSpPr>
          <p:cNvPr id="56335" name="Rectangle 15"/>
          <p:cNvSpPr>
            <a:spLocks noChangeArrowheads="1"/>
          </p:cNvSpPr>
          <p:nvPr/>
        </p:nvSpPr>
        <p:spPr bwMode="auto">
          <a:xfrm>
            <a:off x="4313238" y="2051050"/>
            <a:ext cx="22844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Eu e a Ana vamos à praia.</a:t>
            </a:r>
            <a:endParaRPr lang="pt-PT" sz="1400" b="1" i="1"/>
          </a:p>
        </p:txBody>
      </p:sp>
      <p:sp>
        <p:nvSpPr>
          <p:cNvPr id="56336" name="Rectangle 16"/>
          <p:cNvSpPr>
            <a:spLocks noChangeArrowheads="1"/>
          </p:cNvSpPr>
          <p:nvPr/>
        </p:nvSpPr>
        <p:spPr bwMode="auto">
          <a:xfrm>
            <a:off x="4294188" y="2454275"/>
            <a:ext cx="22844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_____ vamos à praia.</a:t>
            </a:r>
            <a:endParaRPr lang="pt-PT" sz="1400" b="1"/>
          </a:p>
        </p:txBody>
      </p:sp>
      <p:sp>
        <p:nvSpPr>
          <p:cNvPr id="56337" name="Rectangle 17"/>
          <p:cNvSpPr>
            <a:spLocks noChangeArrowheads="1"/>
          </p:cNvSpPr>
          <p:nvPr/>
        </p:nvSpPr>
        <p:spPr bwMode="auto">
          <a:xfrm>
            <a:off x="352425" y="2987675"/>
            <a:ext cx="228441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A Joana gosta de brincar com a Maria.</a:t>
            </a:r>
            <a:endParaRPr lang="pt-PT" sz="1400" b="1" i="1"/>
          </a:p>
        </p:txBody>
      </p:sp>
      <p:sp>
        <p:nvSpPr>
          <p:cNvPr id="56338" name="Rectangle 18"/>
          <p:cNvSpPr>
            <a:spLocks noChangeArrowheads="1"/>
          </p:cNvSpPr>
          <p:nvPr/>
        </p:nvSpPr>
        <p:spPr bwMode="auto">
          <a:xfrm>
            <a:off x="333375" y="3390900"/>
            <a:ext cx="228441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A Joana gosta de brincar com _____.</a:t>
            </a:r>
            <a:endParaRPr lang="pt-PT" sz="1400" b="1"/>
          </a:p>
        </p:txBody>
      </p:sp>
      <p:sp>
        <p:nvSpPr>
          <p:cNvPr id="56339" name="Rectangle 19"/>
          <p:cNvSpPr>
            <a:spLocks noChangeArrowheads="1"/>
          </p:cNvSpPr>
          <p:nvPr/>
        </p:nvSpPr>
        <p:spPr bwMode="auto">
          <a:xfrm>
            <a:off x="4311650" y="2987675"/>
            <a:ext cx="228441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O avô e a avó viajaram.</a:t>
            </a:r>
            <a:endParaRPr lang="pt-PT" sz="1400" b="1" i="1"/>
          </a:p>
        </p:txBody>
      </p:sp>
      <p:sp>
        <p:nvSpPr>
          <p:cNvPr id="56340" name="Rectangle 20"/>
          <p:cNvSpPr>
            <a:spLocks noChangeArrowheads="1"/>
          </p:cNvSpPr>
          <p:nvPr/>
        </p:nvSpPr>
        <p:spPr bwMode="auto">
          <a:xfrm>
            <a:off x="4292600" y="3390900"/>
            <a:ext cx="228441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_____ viajaram.</a:t>
            </a:r>
            <a:endParaRPr lang="pt-PT" sz="1400" b="1"/>
          </a:p>
        </p:txBody>
      </p:sp>
      <p:sp>
        <p:nvSpPr>
          <p:cNvPr id="56341" name="Rectangle 21"/>
          <p:cNvSpPr>
            <a:spLocks noChangeArrowheads="1"/>
          </p:cNvSpPr>
          <p:nvPr/>
        </p:nvSpPr>
        <p:spPr bwMode="auto">
          <a:xfrm>
            <a:off x="63500" y="38941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pt-PT" sz="1400">
                <a:latin typeface="Arial Black" pitchFamily="34" charset="0"/>
              </a:rPr>
              <a:t>2 – Liga correctamente.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6342" name="Rectangle 22"/>
          <p:cNvSpPr>
            <a:spLocks noChangeArrowheads="1"/>
          </p:cNvSpPr>
          <p:nvPr/>
        </p:nvSpPr>
        <p:spPr bwMode="auto">
          <a:xfrm>
            <a:off x="763588" y="4427538"/>
            <a:ext cx="938212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O Bobi</a:t>
            </a:r>
            <a:endParaRPr lang="pt-PT" sz="1400" b="1"/>
          </a:p>
        </p:txBody>
      </p:sp>
      <p:sp>
        <p:nvSpPr>
          <p:cNvPr id="56343" name="Oval 23"/>
          <p:cNvSpPr>
            <a:spLocks noChangeArrowheads="1"/>
          </p:cNvSpPr>
          <p:nvPr/>
        </p:nvSpPr>
        <p:spPr bwMode="auto">
          <a:xfrm>
            <a:off x="2276475" y="457200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6344" name="Rectangle 24"/>
          <p:cNvSpPr>
            <a:spLocks noChangeArrowheads="1"/>
          </p:cNvSpPr>
          <p:nvPr/>
        </p:nvSpPr>
        <p:spPr bwMode="auto">
          <a:xfrm>
            <a:off x="763588" y="4786313"/>
            <a:ext cx="938212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Tu e o teu primo</a:t>
            </a:r>
            <a:endParaRPr lang="pt-PT" sz="1400" b="1"/>
          </a:p>
        </p:txBody>
      </p:sp>
      <p:sp>
        <p:nvSpPr>
          <p:cNvPr id="56345" name="Oval 25"/>
          <p:cNvSpPr>
            <a:spLocks noChangeArrowheads="1"/>
          </p:cNvSpPr>
          <p:nvPr/>
        </p:nvSpPr>
        <p:spPr bwMode="auto">
          <a:xfrm>
            <a:off x="2276475" y="4930775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6346" name="Rectangle 26"/>
          <p:cNvSpPr>
            <a:spLocks noChangeArrowheads="1"/>
          </p:cNvSpPr>
          <p:nvPr/>
        </p:nvSpPr>
        <p:spPr bwMode="auto">
          <a:xfrm>
            <a:off x="763588" y="5146675"/>
            <a:ext cx="93821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Eu e o João</a:t>
            </a:r>
            <a:endParaRPr lang="pt-PT" sz="1400" b="1"/>
          </a:p>
        </p:txBody>
      </p:sp>
      <p:sp>
        <p:nvSpPr>
          <p:cNvPr id="56347" name="Oval 27"/>
          <p:cNvSpPr>
            <a:spLocks noChangeArrowheads="1"/>
          </p:cNvSpPr>
          <p:nvPr/>
        </p:nvSpPr>
        <p:spPr bwMode="auto">
          <a:xfrm>
            <a:off x="2276475" y="5291138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6348" name="Rectangle 28"/>
          <p:cNvSpPr>
            <a:spLocks noChangeArrowheads="1"/>
          </p:cNvSpPr>
          <p:nvPr/>
        </p:nvSpPr>
        <p:spPr bwMode="auto">
          <a:xfrm>
            <a:off x="763588" y="5507038"/>
            <a:ext cx="938212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A Ana e a amiga</a:t>
            </a:r>
            <a:endParaRPr lang="pt-PT" sz="1400" b="1"/>
          </a:p>
        </p:txBody>
      </p:sp>
      <p:sp>
        <p:nvSpPr>
          <p:cNvPr id="56349" name="Oval 29"/>
          <p:cNvSpPr>
            <a:spLocks noChangeArrowheads="1"/>
          </p:cNvSpPr>
          <p:nvPr/>
        </p:nvSpPr>
        <p:spPr bwMode="auto">
          <a:xfrm>
            <a:off x="2276475" y="565150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6350" name="Oval 30"/>
          <p:cNvSpPr>
            <a:spLocks noChangeArrowheads="1"/>
          </p:cNvSpPr>
          <p:nvPr/>
        </p:nvSpPr>
        <p:spPr bwMode="auto">
          <a:xfrm>
            <a:off x="5368925" y="4570413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6351" name="Oval 31"/>
          <p:cNvSpPr>
            <a:spLocks noChangeArrowheads="1"/>
          </p:cNvSpPr>
          <p:nvPr/>
        </p:nvSpPr>
        <p:spPr bwMode="auto">
          <a:xfrm>
            <a:off x="5368925" y="4929188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6352" name="Oval 32"/>
          <p:cNvSpPr>
            <a:spLocks noChangeArrowheads="1"/>
          </p:cNvSpPr>
          <p:nvPr/>
        </p:nvSpPr>
        <p:spPr bwMode="auto">
          <a:xfrm>
            <a:off x="5368925" y="5289550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6353" name="Oval 33"/>
          <p:cNvSpPr>
            <a:spLocks noChangeArrowheads="1"/>
          </p:cNvSpPr>
          <p:nvPr/>
        </p:nvSpPr>
        <p:spPr bwMode="auto">
          <a:xfrm>
            <a:off x="5368925" y="5649913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6354" name="Rectangle 34"/>
          <p:cNvSpPr>
            <a:spLocks noChangeArrowheads="1"/>
          </p:cNvSpPr>
          <p:nvPr/>
        </p:nvSpPr>
        <p:spPr bwMode="auto">
          <a:xfrm>
            <a:off x="5443538" y="4427538"/>
            <a:ext cx="938212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Vós</a:t>
            </a:r>
            <a:endParaRPr lang="pt-PT" sz="1400" b="1"/>
          </a:p>
        </p:txBody>
      </p:sp>
      <p:sp>
        <p:nvSpPr>
          <p:cNvPr id="56355" name="Rectangle 35"/>
          <p:cNvSpPr>
            <a:spLocks noChangeArrowheads="1"/>
          </p:cNvSpPr>
          <p:nvPr/>
        </p:nvSpPr>
        <p:spPr bwMode="auto">
          <a:xfrm>
            <a:off x="5443538" y="4786313"/>
            <a:ext cx="938212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Ele</a:t>
            </a:r>
            <a:endParaRPr lang="pt-PT" sz="1400" b="1"/>
          </a:p>
        </p:txBody>
      </p:sp>
      <p:sp>
        <p:nvSpPr>
          <p:cNvPr id="56356" name="Rectangle 36"/>
          <p:cNvSpPr>
            <a:spLocks noChangeArrowheads="1"/>
          </p:cNvSpPr>
          <p:nvPr/>
        </p:nvSpPr>
        <p:spPr bwMode="auto">
          <a:xfrm>
            <a:off x="5443538" y="5146675"/>
            <a:ext cx="93821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Elas</a:t>
            </a:r>
            <a:endParaRPr lang="pt-PT" sz="1400" b="1"/>
          </a:p>
        </p:txBody>
      </p:sp>
      <p:sp>
        <p:nvSpPr>
          <p:cNvPr id="56357" name="Rectangle 37"/>
          <p:cNvSpPr>
            <a:spLocks noChangeArrowheads="1"/>
          </p:cNvSpPr>
          <p:nvPr/>
        </p:nvSpPr>
        <p:spPr bwMode="auto">
          <a:xfrm>
            <a:off x="5443538" y="5507038"/>
            <a:ext cx="938212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Nós</a:t>
            </a:r>
            <a:endParaRPr lang="pt-PT" sz="1400" b="1"/>
          </a:p>
        </p:txBody>
      </p:sp>
      <p:sp>
        <p:nvSpPr>
          <p:cNvPr id="56358" name="Rectangle 38"/>
          <p:cNvSpPr>
            <a:spLocks noChangeArrowheads="1"/>
          </p:cNvSpPr>
          <p:nvPr/>
        </p:nvSpPr>
        <p:spPr bwMode="auto">
          <a:xfrm>
            <a:off x="63500" y="58674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pt-PT" sz="1400">
                <a:latin typeface="Arial Black" pitchFamily="34" charset="0"/>
              </a:rPr>
              <a:t>3 – Escreve as frases no plural.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6359" name="Rectangle 39"/>
          <p:cNvSpPr>
            <a:spLocks noChangeArrowheads="1"/>
          </p:cNvSpPr>
          <p:nvPr/>
        </p:nvSpPr>
        <p:spPr bwMode="auto">
          <a:xfrm>
            <a:off x="427038" y="6372225"/>
            <a:ext cx="22844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Eu vi um sapo.</a:t>
            </a:r>
            <a:endParaRPr lang="pt-PT" sz="1400" b="1" i="1"/>
          </a:p>
        </p:txBody>
      </p:sp>
      <p:sp>
        <p:nvSpPr>
          <p:cNvPr id="56363" name="Rectangle 43"/>
          <p:cNvSpPr>
            <a:spLocks noChangeArrowheads="1"/>
          </p:cNvSpPr>
          <p:nvPr/>
        </p:nvSpPr>
        <p:spPr bwMode="auto">
          <a:xfrm>
            <a:off x="425450" y="7308850"/>
            <a:ext cx="228441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Tu cantas bem.</a:t>
            </a:r>
            <a:endParaRPr lang="pt-PT" sz="1400" b="1" i="1"/>
          </a:p>
        </p:txBody>
      </p:sp>
      <p:sp>
        <p:nvSpPr>
          <p:cNvPr id="56367" name="Line 47"/>
          <p:cNvSpPr>
            <a:spLocks noChangeShapeType="1"/>
          </p:cNvSpPr>
          <p:nvPr/>
        </p:nvSpPr>
        <p:spPr bwMode="auto">
          <a:xfrm>
            <a:off x="477838" y="716438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6369" name="Rectangle 49"/>
          <p:cNvSpPr>
            <a:spLocks noChangeArrowheads="1"/>
          </p:cNvSpPr>
          <p:nvPr/>
        </p:nvSpPr>
        <p:spPr bwMode="auto">
          <a:xfrm>
            <a:off x="406400" y="8245475"/>
            <a:ext cx="228441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Ele bebe o vinho.</a:t>
            </a:r>
            <a:endParaRPr lang="pt-PT" sz="1400" b="1" i="1"/>
          </a:p>
        </p:txBody>
      </p:sp>
      <p:sp>
        <p:nvSpPr>
          <p:cNvPr id="56371" name="Rectangle 51"/>
          <p:cNvSpPr>
            <a:spLocks noChangeArrowheads="1"/>
          </p:cNvSpPr>
          <p:nvPr/>
        </p:nvSpPr>
        <p:spPr bwMode="auto">
          <a:xfrm>
            <a:off x="3519488" y="58674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pt-PT" sz="1400">
                <a:latin typeface="Arial Black" pitchFamily="34" charset="0"/>
              </a:rPr>
              <a:t>4 – Escreve as frases no singular.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6372" name="Rectangle 52"/>
          <p:cNvSpPr>
            <a:spLocks noChangeArrowheads="1"/>
          </p:cNvSpPr>
          <p:nvPr/>
        </p:nvSpPr>
        <p:spPr bwMode="auto">
          <a:xfrm>
            <a:off x="3883025" y="6372225"/>
            <a:ext cx="228441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Nós corremos muito.</a:t>
            </a:r>
            <a:endParaRPr lang="pt-PT" sz="1400" b="1" i="1"/>
          </a:p>
        </p:txBody>
      </p:sp>
      <p:sp>
        <p:nvSpPr>
          <p:cNvPr id="56373" name="Rectangle 53"/>
          <p:cNvSpPr>
            <a:spLocks noChangeArrowheads="1"/>
          </p:cNvSpPr>
          <p:nvPr/>
        </p:nvSpPr>
        <p:spPr bwMode="auto">
          <a:xfrm>
            <a:off x="3881438" y="7308850"/>
            <a:ext cx="22844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Elas têm o cabelo encaracolado.</a:t>
            </a:r>
            <a:endParaRPr lang="pt-PT" sz="1400" b="1" i="1"/>
          </a:p>
        </p:txBody>
      </p:sp>
      <p:sp>
        <p:nvSpPr>
          <p:cNvPr id="56376" name="Rectangle 56"/>
          <p:cNvSpPr>
            <a:spLocks noChangeArrowheads="1"/>
          </p:cNvSpPr>
          <p:nvPr/>
        </p:nvSpPr>
        <p:spPr bwMode="auto">
          <a:xfrm>
            <a:off x="3862388" y="8245475"/>
            <a:ext cx="22844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i="1"/>
              <a:t>Vós sois muito belos.</a:t>
            </a:r>
            <a:endParaRPr lang="pt-PT" sz="1400" b="1" i="1"/>
          </a:p>
        </p:txBody>
      </p:sp>
      <p:sp>
        <p:nvSpPr>
          <p:cNvPr id="56378" name="Line 58"/>
          <p:cNvSpPr>
            <a:spLocks noChangeShapeType="1"/>
          </p:cNvSpPr>
          <p:nvPr/>
        </p:nvSpPr>
        <p:spPr bwMode="auto">
          <a:xfrm>
            <a:off x="476250" y="8101013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6379" name="Line 59"/>
          <p:cNvSpPr>
            <a:spLocks noChangeShapeType="1"/>
          </p:cNvSpPr>
          <p:nvPr/>
        </p:nvSpPr>
        <p:spPr bwMode="auto">
          <a:xfrm>
            <a:off x="476250" y="9036050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6380" name="Line 60"/>
          <p:cNvSpPr>
            <a:spLocks noChangeShapeType="1"/>
          </p:cNvSpPr>
          <p:nvPr/>
        </p:nvSpPr>
        <p:spPr bwMode="auto">
          <a:xfrm>
            <a:off x="3933825" y="716438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6381" name="Line 61"/>
          <p:cNvSpPr>
            <a:spLocks noChangeShapeType="1"/>
          </p:cNvSpPr>
          <p:nvPr/>
        </p:nvSpPr>
        <p:spPr bwMode="auto">
          <a:xfrm>
            <a:off x="3933825" y="8101013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6382" name="Line 62"/>
          <p:cNvSpPr>
            <a:spLocks noChangeShapeType="1"/>
          </p:cNvSpPr>
          <p:nvPr/>
        </p:nvSpPr>
        <p:spPr bwMode="auto">
          <a:xfrm>
            <a:off x="3933825" y="9036050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2400">
                <a:latin typeface="Arial Black" pitchFamily="34" charset="0"/>
              </a:rPr>
              <a:t>Funcionamento da Língua</a:t>
            </a:r>
            <a:r>
              <a:rPr lang="pt-PT" b="1"/>
              <a:t>	          </a:t>
            </a:r>
            <a:r>
              <a:rPr lang="pt-PT" sz="1200" b="1"/>
              <a:t>FICHA DE PRÁTICA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57353" name="Rectangle 9"/>
          <p:cNvSpPr>
            <a:spLocks noChangeArrowheads="1"/>
          </p:cNvSpPr>
          <p:nvPr/>
        </p:nvSpPr>
        <p:spPr bwMode="auto">
          <a:xfrm>
            <a:off x="44450" y="90011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pt-PT" sz="1400">
                <a:latin typeface="Arial Black" pitchFamily="34" charset="0"/>
              </a:rPr>
              <a:t>1 – Preenche a grelha com os sinónimos ou antónimos das palavras.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7355" name="Rectangle 11"/>
          <p:cNvSpPr>
            <a:spLocks noChangeArrowheads="1"/>
          </p:cNvSpPr>
          <p:nvPr/>
        </p:nvSpPr>
        <p:spPr bwMode="auto">
          <a:xfrm>
            <a:off x="207963" y="1403350"/>
            <a:ext cx="142081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000"/>
              <a:t>1. Formosa (sinónimo)</a:t>
            </a:r>
            <a:endParaRPr lang="pt-PT" sz="1000" b="1"/>
          </a:p>
        </p:txBody>
      </p:sp>
      <p:sp>
        <p:nvSpPr>
          <p:cNvPr id="57356" name="Rectangle 12"/>
          <p:cNvSpPr>
            <a:spLocks noChangeArrowheads="1"/>
          </p:cNvSpPr>
          <p:nvPr/>
        </p:nvSpPr>
        <p:spPr bwMode="auto">
          <a:xfrm>
            <a:off x="188913" y="1766888"/>
            <a:ext cx="13684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000"/>
              <a:t>2. Habitava (sinónimo)</a:t>
            </a:r>
            <a:endParaRPr lang="pt-PT" sz="1000" b="1"/>
          </a:p>
        </p:txBody>
      </p:sp>
      <p:sp>
        <p:nvSpPr>
          <p:cNvPr id="57357" name="Rectangle 13"/>
          <p:cNvSpPr>
            <a:spLocks noChangeArrowheads="1"/>
          </p:cNvSpPr>
          <p:nvPr/>
        </p:nvSpPr>
        <p:spPr bwMode="auto">
          <a:xfrm>
            <a:off x="188913" y="2127250"/>
            <a:ext cx="12954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000"/>
              <a:t>3. Preto (antónimo)</a:t>
            </a:r>
            <a:endParaRPr lang="pt-PT" sz="1000" b="1"/>
          </a:p>
        </p:txBody>
      </p:sp>
      <p:sp>
        <p:nvSpPr>
          <p:cNvPr id="57358" name="Rectangle 14"/>
          <p:cNvSpPr>
            <a:spLocks noChangeArrowheads="1"/>
          </p:cNvSpPr>
          <p:nvPr/>
        </p:nvSpPr>
        <p:spPr bwMode="auto">
          <a:xfrm>
            <a:off x="207963" y="2487613"/>
            <a:ext cx="13493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000"/>
              <a:t>4. Molhado (antónimo)</a:t>
            </a:r>
            <a:endParaRPr lang="pt-PT" sz="1000" b="1"/>
          </a:p>
        </p:txBody>
      </p:sp>
      <p:sp>
        <p:nvSpPr>
          <p:cNvPr id="57359" name="Rectangle 15"/>
          <p:cNvSpPr>
            <a:spLocks noChangeArrowheads="1"/>
          </p:cNvSpPr>
          <p:nvPr/>
        </p:nvSpPr>
        <p:spPr bwMode="auto">
          <a:xfrm>
            <a:off x="188913" y="2846388"/>
            <a:ext cx="13684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000"/>
              <a:t>5. Pequeno (antónimo)</a:t>
            </a:r>
            <a:endParaRPr lang="pt-PT" sz="1000" b="1"/>
          </a:p>
        </p:txBody>
      </p:sp>
      <p:sp>
        <p:nvSpPr>
          <p:cNvPr id="57360" name="Rectangle 16"/>
          <p:cNvSpPr>
            <a:spLocks noChangeArrowheads="1"/>
          </p:cNvSpPr>
          <p:nvPr/>
        </p:nvSpPr>
        <p:spPr bwMode="auto">
          <a:xfrm>
            <a:off x="188913" y="3206750"/>
            <a:ext cx="12954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000"/>
              <a:t>6. Antes (antónimo)</a:t>
            </a:r>
            <a:endParaRPr lang="pt-PT" sz="1000" b="1"/>
          </a:p>
        </p:txBody>
      </p:sp>
      <p:sp>
        <p:nvSpPr>
          <p:cNvPr id="57361" name="Rectangle 17"/>
          <p:cNvSpPr>
            <a:spLocks noChangeArrowheads="1"/>
          </p:cNvSpPr>
          <p:nvPr/>
        </p:nvSpPr>
        <p:spPr bwMode="auto">
          <a:xfrm>
            <a:off x="207963" y="3567113"/>
            <a:ext cx="13493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000"/>
              <a:t>7. lembrar (sinónimo)</a:t>
            </a:r>
            <a:endParaRPr lang="pt-PT" sz="1000" b="1"/>
          </a:p>
        </p:txBody>
      </p:sp>
      <p:sp>
        <p:nvSpPr>
          <p:cNvPr id="57362" name="Rectangle 18"/>
          <p:cNvSpPr>
            <a:spLocks noChangeArrowheads="1"/>
          </p:cNvSpPr>
          <p:nvPr/>
        </p:nvSpPr>
        <p:spPr bwMode="auto">
          <a:xfrm>
            <a:off x="188913" y="3925888"/>
            <a:ext cx="12954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000"/>
              <a:t>8. Auxiliar (sinónimo)</a:t>
            </a:r>
            <a:endParaRPr lang="pt-PT" sz="1000" b="1"/>
          </a:p>
        </p:txBody>
      </p:sp>
      <p:sp>
        <p:nvSpPr>
          <p:cNvPr id="57363" name="Rectangle 19"/>
          <p:cNvSpPr>
            <a:spLocks noChangeArrowheads="1"/>
          </p:cNvSpPr>
          <p:nvPr/>
        </p:nvSpPr>
        <p:spPr bwMode="auto">
          <a:xfrm>
            <a:off x="188913" y="4286250"/>
            <a:ext cx="13684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000"/>
              <a:t>9. Feminino (antónimo)</a:t>
            </a:r>
            <a:endParaRPr lang="pt-PT" sz="1000" b="1"/>
          </a:p>
        </p:txBody>
      </p:sp>
      <p:sp>
        <p:nvSpPr>
          <p:cNvPr id="57364" name="Rectangle 20"/>
          <p:cNvSpPr>
            <a:spLocks noChangeArrowheads="1"/>
          </p:cNvSpPr>
          <p:nvPr/>
        </p:nvSpPr>
        <p:spPr bwMode="auto">
          <a:xfrm>
            <a:off x="188913" y="4646613"/>
            <a:ext cx="12954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000"/>
              <a:t>10. Áspero (antónimo)</a:t>
            </a:r>
            <a:endParaRPr lang="pt-PT" sz="1000" b="1"/>
          </a:p>
        </p:txBody>
      </p:sp>
      <p:sp>
        <p:nvSpPr>
          <p:cNvPr id="57365" name="Rectangle 21"/>
          <p:cNvSpPr>
            <a:spLocks noChangeArrowheads="1"/>
          </p:cNvSpPr>
          <p:nvPr/>
        </p:nvSpPr>
        <p:spPr bwMode="auto">
          <a:xfrm>
            <a:off x="188913" y="5005388"/>
            <a:ext cx="11525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000"/>
              <a:t>11. Cara (sinónimo)</a:t>
            </a:r>
            <a:endParaRPr lang="pt-PT" sz="1000" b="1"/>
          </a:p>
        </p:txBody>
      </p:sp>
      <p:grpSp>
        <p:nvGrpSpPr>
          <p:cNvPr id="57438" name="Group 94"/>
          <p:cNvGrpSpPr>
            <a:grpSpLocks/>
          </p:cNvGrpSpPr>
          <p:nvPr/>
        </p:nvGrpSpPr>
        <p:grpSpPr bwMode="auto">
          <a:xfrm>
            <a:off x="1701800" y="1476375"/>
            <a:ext cx="5111750" cy="3743325"/>
            <a:chOff x="1072" y="794"/>
            <a:chExt cx="3220" cy="2358"/>
          </a:xfrm>
        </p:grpSpPr>
        <p:grpSp>
          <p:nvGrpSpPr>
            <p:cNvPr id="57426" name="Group 82"/>
            <p:cNvGrpSpPr>
              <a:grpSpLocks/>
            </p:cNvGrpSpPr>
            <p:nvPr/>
          </p:nvGrpSpPr>
          <p:grpSpPr bwMode="auto">
            <a:xfrm>
              <a:off x="1207" y="975"/>
              <a:ext cx="3085" cy="2177"/>
              <a:chOff x="1207" y="1111"/>
              <a:chExt cx="3085" cy="2177"/>
            </a:xfrm>
          </p:grpSpPr>
          <p:sp>
            <p:nvSpPr>
              <p:cNvPr id="57367" name="Rectangle 23"/>
              <p:cNvSpPr>
                <a:spLocks noChangeArrowheads="1"/>
              </p:cNvSpPr>
              <p:nvPr/>
            </p:nvSpPr>
            <p:spPr bwMode="auto">
              <a:xfrm>
                <a:off x="2659" y="1111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68" name="Rectangle 24"/>
              <p:cNvSpPr>
                <a:spLocks noChangeArrowheads="1"/>
              </p:cNvSpPr>
              <p:nvPr/>
            </p:nvSpPr>
            <p:spPr bwMode="auto">
              <a:xfrm>
                <a:off x="2841" y="1111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69" name="Rectangle 25"/>
              <p:cNvSpPr>
                <a:spLocks noChangeArrowheads="1"/>
              </p:cNvSpPr>
              <p:nvPr/>
            </p:nvSpPr>
            <p:spPr bwMode="auto">
              <a:xfrm>
                <a:off x="3022" y="1111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pt-PT"/>
                  <a:t>S</a:t>
                </a:r>
              </a:p>
            </p:txBody>
          </p:sp>
          <p:sp>
            <p:nvSpPr>
              <p:cNvPr id="57370" name="Rectangle 26"/>
              <p:cNvSpPr>
                <a:spLocks noChangeArrowheads="1"/>
              </p:cNvSpPr>
              <p:nvPr/>
            </p:nvSpPr>
            <p:spPr bwMode="auto">
              <a:xfrm>
                <a:off x="3204" y="1111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pt-PT"/>
                  <a:t>T</a:t>
                </a:r>
              </a:p>
            </p:txBody>
          </p:sp>
          <p:sp>
            <p:nvSpPr>
              <p:cNvPr id="57371" name="Rectangle 27"/>
              <p:cNvSpPr>
                <a:spLocks noChangeArrowheads="1"/>
              </p:cNvSpPr>
              <p:nvPr/>
            </p:nvSpPr>
            <p:spPr bwMode="auto">
              <a:xfrm>
                <a:off x="3385" y="1111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72" name="Rectangle 28"/>
              <p:cNvSpPr>
                <a:spLocks noChangeArrowheads="1"/>
              </p:cNvSpPr>
              <p:nvPr/>
            </p:nvSpPr>
            <p:spPr bwMode="auto">
              <a:xfrm>
                <a:off x="3022" y="1293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73" name="Rectangle 29"/>
              <p:cNvSpPr>
                <a:spLocks noChangeArrowheads="1"/>
              </p:cNvSpPr>
              <p:nvPr/>
            </p:nvSpPr>
            <p:spPr bwMode="auto">
              <a:xfrm>
                <a:off x="3022" y="1474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74" name="Rectangle 30"/>
              <p:cNvSpPr>
                <a:spLocks noChangeArrowheads="1"/>
              </p:cNvSpPr>
              <p:nvPr/>
            </p:nvSpPr>
            <p:spPr bwMode="auto">
              <a:xfrm>
                <a:off x="3022" y="1655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75" name="Rectangle 31"/>
              <p:cNvSpPr>
                <a:spLocks noChangeArrowheads="1"/>
              </p:cNvSpPr>
              <p:nvPr/>
            </p:nvSpPr>
            <p:spPr bwMode="auto">
              <a:xfrm>
                <a:off x="2115" y="1655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pt-PT"/>
                  <a:t>B</a:t>
                </a:r>
              </a:p>
            </p:txBody>
          </p:sp>
          <p:sp>
            <p:nvSpPr>
              <p:cNvPr id="57376" name="Rectangle 32"/>
              <p:cNvSpPr>
                <a:spLocks noChangeArrowheads="1"/>
              </p:cNvSpPr>
              <p:nvPr/>
            </p:nvSpPr>
            <p:spPr bwMode="auto">
              <a:xfrm>
                <a:off x="2297" y="1655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77" name="Rectangle 33"/>
              <p:cNvSpPr>
                <a:spLocks noChangeArrowheads="1"/>
              </p:cNvSpPr>
              <p:nvPr/>
            </p:nvSpPr>
            <p:spPr bwMode="auto">
              <a:xfrm>
                <a:off x="2478" y="1655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78" name="Rectangle 34"/>
              <p:cNvSpPr>
                <a:spLocks noChangeArrowheads="1"/>
              </p:cNvSpPr>
              <p:nvPr/>
            </p:nvSpPr>
            <p:spPr bwMode="auto">
              <a:xfrm>
                <a:off x="2660" y="1655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79" name="Rectangle 35"/>
              <p:cNvSpPr>
                <a:spLocks noChangeArrowheads="1"/>
              </p:cNvSpPr>
              <p:nvPr/>
            </p:nvSpPr>
            <p:spPr bwMode="auto">
              <a:xfrm>
                <a:off x="2841" y="1655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80" name="Rectangle 36"/>
              <p:cNvSpPr>
                <a:spLocks noChangeArrowheads="1"/>
              </p:cNvSpPr>
              <p:nvPr/>
            </p:nvSpPr>
            <p:spPr bwMode="auto">
              <a:xfrm>
                <a:off x="2478" y="1474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pt-PT"/>
                  <a:t>M</a:t>
                </a:r>
              </a:p>
            </p:txBody>
          </p:sp>
          <p:sp>
            <p:nvSpPr>
              <p:cNvPr id="57381" name="Rectangle 37"/>
              <p:cNvSpPr>
                <a:spLocks noChangeArrowheads="1"/>
              </p:cNvSpPr>
              <p:nvPr/>
            </p:nvSpPr>
            <p:spPr bwMode="auto">
              <a:xfrm>
                <a:off x="2478" y="1836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82" name="Rectangle 38"/>
              <p:cNvSpPr>
                <a:spLocks noChangeArrowheads="1"/>
              </p:cNvSpPr>
              <p:nvPr/>
            </p:nvSpPr>
            <p:spPr bwMode="auto">
              <a:xfrm>
                <a:off x="2478" y="2019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83" name="Rectangle 39"/>
              <p:cNvSpPr>
                <a:spLocks noChangeArrowheads="1"/>
              </p:cNvSpPr>
              <p:nvPr/>
            </p:nvSpPr>
            <p:spPr bwMode="auto">
              <a:xfrm>
                <a:off x="2296" y="2200"/>
                <a:ext cx="181" cy="181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84" name="Rectangle 40"/>
              <p:cNvSpPr>
                <a:spLocks noChangeArrowheads="1"/>
              </p:cNvSpPr>
              <p:nvPr/>
            </p:nvSpPr>
            <p:spPr bwMode="auto">
              <a:xfrm>
                <a:off x="2115" y="1837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85" name="Rectangle 41"/>
              <p:cNvSpPr>
                <a:spLocks noChangeArrowheads="1"/>
              </p:cNvSpPr>
              <p:nvPr/>
            </p:nvSpPr>
            <p:spPr bwMode="auto">
              <a:xfrm>
                <a:off x="2115" y="2019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86" name="Rectangle 42"/>
              <p:cNvSpPr>
                <a:spLocks noChangeArrowheads="1"/>
              </p:cNvSpPr>
              <p:nvPr/>
            </p:nvSpPr>
            <p:spPr bwMode="auto">
              <a:xfrm>
                <a:off x="2115" y="2200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87" name="Rectangle 43"/>
              <p:cNvSpPr>
                <a:spLocks noChangeArrowheads="1"/>
              </p:cNvSpPr>
              <p:nvPr/>
            </p:nvSpPr>
            <p:spPr bwMode="auto">
              <a:xfrm>
                <a:off x="1207" y="2200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88" name="Rectangle 44"/>
              <p:cNvSpPr>
                <a:spLocks noChangeArrowheads="1"/>
              </p:cNvSpPr>
              <p:nvPr/>
            </p:nvSpPr>
            <p:spPr bwMode="auto">
              <a:xfrm>
                <a:off x="1389" y="2200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89" name="Rectangle 45"/>
              <p:cNvSpPr>
                <a:spLocks noChangeArrowheads="1"/>
              </p:cNvSpPr>
              <p:nvPr/>
            </p:nvSpPr>
            <p:spPr bwMode="auto">
              <a:xfrm>
                <a:off x="1571" y="2200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90" name="Rectangle 46"/>
              <p:cNvSpPr>
                <a:spLocks noChangeArrowheads="1"/>
              </p:cNvSpPr>
              <p:nvPr/>
            </p:nvSpPr>
            <p:spPr bwMode="auto">
              <a:xfrm>
                <a:off x="1752" y="2200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91" name="Rectangle 47"/>
              <p:cNvSpPr>
                <a:spLocks noChangeArrowheads="1"/>
              </p:cNvSpPr>
              <p:nvPr/>
            </p:nvSpPr>
            <p:spPr bwMode="auto">
              <a:xfrm>
                <a:off x="1933" y="2200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92" name="Rectangle 48"/>
              <p:cNvSpPr>
                <a:spLocks noChangeArrowheads="1"/>
              </p:cNvSpPr>
              <p:nvPr/>
            </p:nvSpPr>
            <p:spPr bwMode="auto">
              <a:xfrm>
                <a:off x="3748" y="2381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93" name="Rectangle 49"/>
              <p:cNvSpPr>
                <a:spLocks noChangeArrowheads="1"/>
              </p:cNvSpPr>
              <p:nvPr/>
            </p:nvSpPr>
            <p:spPr bwMode="auto">
              <a:xfrm>
                <a:off x="2840" y="2381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94" name="Rectangle 50"/>
              <p:cNvSpPr>
                <a:spLocks noChangeArrowheads="1"/>
              </p:cNvSpPr>
              <p:nvPr/>
            </p:nvSpPr>
            <p:spPr bwMode="auto">
              <a:xfrm>
                <a:off x="3022" y="2381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95" name="Rectangle 51"/>
              <p:cNvSpPr>
                <a:spLocks noChangeArrowheads="1"/>
              </p:cNvSpPr>
              <p:nvPr/>
            </p:nvSpPr>
            <p:spPr bwMode="auto">
              <a:xfrm>
                <a:off x="3203" y="2381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96" name="Rectangle 52"/>
              <p:cNvSpPr>
                <a:spLocks noChangeArrowheads="1"/>
              </p:cNvSpPr>
              <p:nvPr/>
            </p:nvSpPr>
            <p:spPr bwMode="auto">
              <a:xfrm>
                <a:off x="3385" y="2381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97" name="Rectangle 53"/>
              <p:cNvSpPr>
                <a:spLocks noChangeArrowheads="1"/>
              </p:cNvSpPr>
              <p:nvPr/>
            </p:nvSpPr>
            <p:spPr bwMode="auto">
              <a:xfrm>
                <a:off x="3566" y="2381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98" name="Rectangle 54"/>
              <p:cNvSpPr>
                <a:spLocks noChangeArrowheads="1"/>
              </p:cNvSpPr>
              <p:nvPr/>
            </p:nvSpPr>
            <p:spPr bwMode="auto">
              <a:xfrm>
                <a:off x="4111" y="2381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399" name="Rectangle 55"/>
              <p:cNvSpPr>
                <a:spLocks noChangeArrowheads="1"/>
              </p:cNvSpPr>
              <p:nvPr/>
            </p:nvSpPr>
            <p:spPr bwMode="auto">
              <a:xfrm>
                <a:off x="3929" y="2381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00" name="Rectangle 56"/>
              <p:cNvSpPr>
                <a:spLocks noChangeArrowheads="1"/>
              </p:cNvSpPr>
              <p:nvPr/>
            </p:nvSpPr>
            <p:spPr bwMode="auto">
              <a:xfrm>
                <a:off x="2478" y="2200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01" name="Rectangle 57"/>
              <p:cNvSpPr>
                <a:spLocks noChangeArrowheads="1"/>
              </p:cNvSpPr>
              <p:nvPr/>
            </p:nvSpPr>
            <p:spPr bwMode="auto">
              <a:xfrm>
                <a:off x="2659" y="2200"/>
                <a:ext cx="181" cy="181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02" name="Rectangle 58"/>
              <p:cNvSpPr>
                <a:spLocks noChangeArrowheads="1"/>
              </p:cNvSpPr>
              <p:nvPr/>
            </p:nvSpPr>
            <p:spPr bwMode="auto">
              <a:xfrm>
                <a:off x="2841" y="2200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03" name="Rectangle 59"/>
              <p:cNvSpPr>
                <a:spLocks noChangeArrowheads="1"/>
              </p:cNvSpPr>
              <p:nvPr/>
            </p:nvSpPr>
            <p:spPr bwMode="auto">
              <a:xfrm>
                <a:off x="3022" y="2200"/>
                <a:ext cx="181" cy="181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04" name="Rectangle 60"/>
              <p:cNvSpPr>
                <a:spLocks noChangeArrowheads="1"/>
              </p:cNvSpPr>
              <p:nvPr/>
            </p:nvSpPr>
            <p:spPr bwMode="auto">
              <a:xfrm>
                <a:off x="3748" y="2563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05" name="Rectangle 61"/>
              <p:cNvSpPr>
                <a:spLocks noChangeArrowheads="1"/>
              </p:cNvSpPr>
              <p:nvPr/>
            </p:nvSpPr>
            <p:spPr bwMode="auto">
              <a:xfrm>
                <a:off x="2840" y="2563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pt-PT"/>
                  <a:t>A</a:t>
                </a:r>
              </a:p>
            </p:txBody>
          </p:sp>
          <p:sp>
            <p:nvSpPr>
              <p:cNvPr id="57406" name="Rectangle 62"/>
              <p:cNvSpPr>
                <a:spLocks noChangeArrowheads="1"/>
              </p:cNvSpPr>
              <p:nvPr/>
            </p:nvSpPr>
            <p:spPr bwMode="auto">
              <a:xfrm>
                <a:off x="3022" y="2563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07" name="Rectangle 63"/>
              <p:cNvSpPr>
                <a:spLocks noChangeArrowheads="1"/>
              </p:cNvSpPr>
              <p:nvPr/>
            </p:nvSpPr>
            <p:spPr bwMode="auto">
              <a:xfrm>
                <a:off x="3203" y="2563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08" name="Rectangle 64"/>
              <p:cNvSpPr>
                <a:spLocks noChangeArrowheads="1"/>
              </p:cNvSpPr>
              <p:nvPr/>
            </p:nvSpPr>
            <p:spPr bwMode="auto">
              <a:xfrm>
                <a:off x="3385" y="2563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09" name="Rectangle 65"/>
              <p:cNvSpPr>
                <a:spLocks noChangeArrowheads="1"/>
              </p:cNvSpPr>
              <p:nvPr/>
            </p:nvSpPr>
            <p:spPr bwMode="auto">
              <a:xfrm>
                <a:off x="3566" y="2563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10" name="Rectangle 66"/>
              <p:cNvSpPr>
                <a:spLocks noChangeArrowheads="1"/>
              </p:cNvSpPr>
              <p:nvPr/>
            </p:nvSpPr>
            <p:spPr bwMode="auto">
              <a:xfrm>
                <a:off x="2478" y="2744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11" name="Rectangle 67"/>
              <p:cNvSpPr>
                <a:spLocks noChangeArrowheads="1"/>
              </p:cNvSpPr>
              <p:nvPr/>
            </p:nvSpPr>
            <p:spPr bwMode="auto">
              <a:xfrm>
                <a:off x="1571" y="2744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12" name="Rectangle 68"/>
              <p:cNvSpPr>
                <a:spLocks noChangeArrowheads="1"/>
              </p:cNvSpPr>
              <p:nvPr/>
            </p:nvSpPr>
            <p:spPr bwMode="auto">
              <a:xfrm>
                <a:off x="1752" y="2744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13" name="Rectangle 69"/>
              <p:cNvSpPr>
                <a:spLocks noChangeArrowheads="1"/>
              </p:cNvSpPr>
              <p:nvPr/>
            </p:nvSpPr>
            <p:spPr bwMode="auto">
              <a:xfrm>
                <a:off x="1933" y="2744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14" name="Rectangle 70"/>
              <p:cNvSpPr>
                <a:spLocks noChangeArrowheads="1"/>
              </p:cNvSpPr>
              <p:nvPr/>
            </p:nvSpPr>
            <p:spPr bwMode="auto">
              <a:xfrm>
                <a:off x="2115" y="2744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15" name="Rectangle 71"/>
              <p:cNvSpPr>
                <a:spLocks noChangeArrowheads="1"/>
              </p:cNvSpPr>
              <p:nvPr/>
            </p:nvSpPr>
            <p:spPr bwMode="auto">
              <a:xfrm>
                <a:off x="2296" y="2744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16" name="Rectangle 72"/>
              <p:cNvSpPr>
                <a:spLocks noChangeArrowheads="1"/>
              </p:cNvSpPr>
              <p:nvPr/>
            </p:nvSpPr>
            <p:spPr bwMode="auto">
              <a:xfrm>
                <a:off x="2659" y="2744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17" name="Rectangle 73"/>
              <p:cNvSpPr>
                <a:spLocks noChangeArrowheads="1"/>
              </p:cNvSpPr>
              <p:nvPr/>
            </p:nvSpPr>
            <p:spPr bwMode="auto">
              <a:xfrm>
                <a:off x="2840" y="2744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18" name="Rectangle 74"/>
              <p:cNvSpPr>
                <a:spLocks noChangeArrowheads="1"/>
              </p:cNvSpPr>
              <p:nvPr/>
            </p:nvSpPr>
            <p:spPr bwMode="auto">
              <a:xfrm>
                <a:off x="3022" y="2744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19" name="Rectangle 75"/>
              <p:cNvSpPr>
                <a:spLocks noChangeArrowheads="1"/>
              </p:cNvSpPr>
              <p:nvPr/>
            </p:nvSpPr>
            <p:spPr bwMode="auto">
              <a:xfrm>
                <a:off x="3748" y="2926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20" name="Rectangle 76"/>
              <p:cNvSpPr>
                <a:spLocks noChangeArrowheads="1"/>
              </p:cNvSpPr>
              <p:nvPr/>
            </p:nvSpPr>
            <p:spPr bwMode="auto">
              <a:xfrm>
                <a:off x="2840" y="2926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pt-PT"/>
                  <a:t>D</a:t>
                </a:r>
              </a:p>
            </p:txBody>
          </p:sp>
          <p:sp>
            <p:nvSpPr>
              <p:cNvPr id="57421" name="Rectangle 77"/>
              <p:cNvSpPr>
                <a:spLocks noChangeArrowheads="1"/>
              </p:cNvSpPr>
              <p:nvPr/>
            </p:nvSpPr>
            <p:spPr bwMode="auto">
              <a:xfrm>
                <a:off x="3022" y="2926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22" name="Rectangle 78"/>
              <p:cNvSpPr>
                <a:spLocks noChangeArrowheads="1"/>
              </p:cNvSpPr>
              <p:nvPr/>
            </p:nvSpPr>
            <p:spPr bwMode="auto">
              <a:xfrm>
                <a:off x="3203" y="2926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23" name="Rectangle 79"/>
              <p:cNvSpPr>
                <a:spLocks noChangeArrowheads="1"/>
              </p:cNvSpPr>
              <p:nvPr/>
            </p:nvSpPr>
            <p:spPr bwMode="auto">
              <a:xfrm>
                <a:off x="3385" y="2926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24" name="Rectangle 80"/>
              <p:cNvSpPr>
                <a:spLocks noChangeArrowheads="1"/>
              </p:cNvSpPr>
              <p:nvPr/>
            </p:nvSpPr>
            <p:spPr bwMode="auto">
              <a:xfrm>
                <a:off x="3566" y="2926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7425" name="Rectangle 81"/>
              <p:cNvSpPr>
                <a:spLocks noChangeArrowheads="1"/>
              </p:cNvSpPr>
              <p:nvPr/>
            </p:nvSpPr>
            <p:spPr bwMode="auto">
              <a:xfrm>
                <a:off x="2840" y="3107"/>
                <a:ext cx="181" cy="18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57427" name="Rectangle 83"/>
            <p:cNvSpPr>
              <a:spLocks noChangeArrowheads="1"/>
            </p:cNvSpPr>
            <p:nvPr/>
          </p:nvSpPr>
          <p:spPr bwMode="auto">
            <a:xfrm>
              <a:off x="1072" y="2064"/>
              <a:ext cx="90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PT" sz="1400" i="1"/>
                <a:t>2</a:t>
              </a:r>
            </a:p>
          </p:txBody>
        </p:sp>
        <p:sp>
          <p:nvSpPr>
            <p:cNvPr id="57428" name="Rectangle 84"/>
            <p:cNvSpPr>
              <a:spLocks noChangeArrowheads="1"/>
            </p:cNvSpPr>
            <p:nvPr/>
          </p:nvSpPr>
          <p:spPr bwMode="auto">
            <a:xfrm>
              <a:off x="1979" y="1519"/>
              <a:ext cx="90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PT" sz="1400" i="1"/>
                <a:t>3</a:t>
              </a:r>
            </a:p>
          </p:txBody>
        </p:sp>
        <p:sp>
          <p:nvSpPr>
            <p:cNvPr id="57429" name="Rectangle 85"/>
            <p:cNvSpPr>
              <a:spLocks noChangeArrowheads="1"/>
            </p:cNvSpPr>
            <p:nvPr/>
          </p:nvSpPr>
          <p:spPr bwMode="auto">
            <a:xfrm>
              <a:off x="2161" y="1338"/>
              <a:ext cx="90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PT" sz="1400" i="1"/>
                <a:t>1</a:t>
              </a:r>
            </a:p>
          </p:txBody>
        </p:sp>
        <p:sp>
          <p:nvSpPr>
            <p:cNvPr id="57430" name="Rectangle 86"/>
            <p:cNvSpPr>
              <a:spLocks noChangeArrowheads="1"/>
            </p:cNvSpPr>
            <p:nvPr/>
          </p:nvSpPr>
          <p:spPr bwMode="auto">
            <a:xfrm>
              <a:off x="2524" y="1156"/>
              <a:ext cx="90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PT" sz="1400" i="1"/>
                <a:t>10</a:t>
              </a:r>
            </a:p>
          </p:txBody>
        </p:sp>
        <p:sp>
          <p:nvSpPr>
            <p:cNvPr id="57431" name="Rectangle 87"/>
            <p:cNvSpPr>
              <a:spLocks noChangeArrowheads="1"/>
            </p:cNvSpPr>
            <p:nvPr/>
          </p:nvSpPr>
          <p:spPr bwMode="auto">
            <a:xfrm>
              <a:off x="2523" y="975"/>
              <a:ext cx="90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PT" sz="1400" i="1"/>
                <a:t>11</a:t>
              </a:r>
            </a:p>
          </p:txBody>
        </p:sp>
        <p:sp>
          <p:nvSpPr>
            <p:cNvPr id="57432" name="Rectangle 88"/>
            <p:cNvSpPr>
              <a:spLocks noChangeArrowheads="1"/>
            </p:cNvSpPr>
            <p:nvPr/>
          </p:nvSpPr>
          <p:spPr bwMode="auto">
            <a:xfrm>
              <a:off x="3068" y="794"/>
              <a:ext cx="90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PT" sz="1400" i="1"/>
                <a:t>4</a:t>
              </a:r>
            </a:p>
          </p:txBody>
        </p:sp>
        <p:sp>
          <p:nvSpPr>
            <p:cNvPr id="57433" name="Rectangle 89"/>
            <p:cNvSpPr>
              <a:spLocks noChangeArrowheads="1"/>
            </p:cNvSpPr>
            <p:nvPr/>
          </p:nvSpPr>
          <p:spPr bwMode="auto">
            <a:xfrm>
              <a:off x="2886" y="1883"/>
              <a:ext cx="90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PT" sz="1400" i="1"/>
                <a:t>5</a:t>
              </a:r>
            </a:p>
          </p:txBody>
        </p:sp>
        <p:sp>
          <p:nvSpPr>
            <p:cNvPr id="57434" name="Rectangle 90"/>
            <p:cNvSpPr>
              <a:spLocks noChangeArrowheads="1"/>
            </p:cNvSpPr>
            <p:nvPr/>
          </p:nvSpPr>
          <p:spPr bwMode="auto">
            <a:xfrm>
              <a:off x="2704" y="2245"/>
              <a:ext cx="90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PT" sz="1400" i="1"/>
                <a:t>7</a:t>
              </a:r>
            </a:p>
          </p:txBody>
        </p:sp>
        <p:sp>
          <p:nvSpPr>
            <p:cNvPr id="57435" name="Rectangle 91"/>
            <p:cNvSpPr>
              <a:spLocks noChangeArrowheads="1"/>
            </p:cNvSpPr>
            <p:nvPr/>
          </p:nvSpPr>
          <p:spPr bwMode="auto">
            <a:xfrm>
              <a:off x="2704" y="2427"/>
              <a:ext cx="90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PT" sz="1400" i="1"/>
                <a:t>8</a:t>
              </a:r>
            </a:p>
          </p:txBody>
        </p:sp>
        <p:sp>
          <p:nvSpPr>
            <p:cNvPr id="57436" name="Rectangle 92"/>
            <p:cNvSpPr>
              <a:spLocks noChangeArrowheads="1"/>
            </p:cNvSpPr>
            <p:nvPr/>
          </p:nvSpPr>
          <p:spPr bwMode="auto">
            <a:xfrm>
              <a:off x="1434" y="2608"/>
              <a:ext cx="90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PT" sz="1400" i="1"/>
                <a:t>9</a:t>
              </a:r>
            </a:p>
          </p:txBody>
        </p:sp>
        <p:sp>
          <p:nvSpPr>
            <p:cNvPr id="57437" name="Rectangle 93"/>
            <p:cNvSpPr>
              <a:spLocks noChangeArrowheads="1"/>
            </p:cNvSpPr>
            <p:nvPr/>
          </p:nvSpPr>
          <p:spPr bwMode="auto">
            <a:xfrm>
              <a:off x="2704" y="2790"/>
              <a:ext cx="90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PT" sz="1400" i="1"/>
                <a:t>6</a:t>
              </a:r>
            </a:p>
          </p:txBody>
        </p:sp>
      </p:grpSp>
      <p:sp>
        <p:nvSpPr>
          <p:cNvPr id="57439" name="Rectangle 95"/>
          <p:cNvSpPr>
            <a:spLocks noChangeArrowheads="1"/>
          </p:cNvSpPr>
          <p:nvPr/>
        </p:nvSpPr>
        <p:spPr bwMode="auto">
          <a:xfrm>
            <a:off x="44450" y="54784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pt-PT" sz="1400">
                <a:latin typeface="Arial Black" pitchFamily="34" charset="0"/>
              </a:rPr>
              <a:t>2 – Sublinha  os  pronomes  pessoais.  Escreve  os  nomes  que eles</a:t>
            </a:r>
          </a:p>
          <a:p>
            <a:pPr>
              <a:lnSpc>
                <a:spcPct val="110000"/>
              </a:lnSpc>
            </a:pPr>
            <a:r>
              <a:rPr lang="pt-PT" sz="1400">
                <a:latin typeface="Arial Black" pitchFamily="34" charset="0"/>
              </a:rPr>
              <a:t>     estão a substituir.</a:t>
            </a:r>
            <a:endParaRPr lang="pt-PT" sz="1400" b="1">
              <a:latin typeface="Arial Black" pitchFamily="34" charset="0"/>
            </a:endParaRPr>
          </a:p>
        </p:txBody>
      </p:sp>
      <p:sp>
        <p:nvSpPr>
          <p:cNvPr id="57440" name="Rectangle 96"/>
          <p:cNvSpPr>
            <a:spLocks noChangeArrowheads="1"/>
          </p:cNvSpPr>
          <p:nvPr/>
        </p:nvSpPr>
        <p:spPr bwMode="auto">
          <a:xfrm>
            <a:off x="2492375" y="5940425"/>
            <a:ext cx="16573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>
                <a:latin typeface="Arial Black" pitchFamily="34" charset="0"/>
              </a:rPr>
              <a:t>O Mágico</a:t>
            </a:r>
          </a:p>
        </p:txBody>
      </p:sp>
      <p:sp>
        <p:nvSpPr>
          <p:cNvPr id="57441" name="Rectangle 97"/>
          <p:cNvSpPr>
            <a:spLocks noChangeArrowheads="1"/>
          </p:cNvSpPr>
          <p:nvPr/>
        </p:nvSpPr>
        <p:spPr bwMode="auto">
          <a:xfrm>
            <a:off x="333375" y="6804025"/>
            <a:ext cx="6265863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pt-PT" sz="1400"/>
              <a:t>   O Mágico pediu  alguém  da  plateia  para  colaborar  com  ele  (__________)</a:t>
            </a:r>
          </a:p>
          <a:p>
            <a:pPr>
              <a:lnSpc>
                <a:spcPct val="110000"/>
              </a:lnSpc>
            </a:pPr>
            <a:r>
              <a:rPr lang="pt-PT" sz="1400"/>
              <a:t>e, num pulo, Mariana estava no palco.</a:t>
            </a:r>
          </a:p>
          <a:p>
            <a:pPr>
              <a:lnSpc>
                <a:spcPct val="110000"/>
              </a:lnSpc>
            </a:pPr>
            <a:r>
              <a:rPr lang="pt-PT" sz="1400"/>
              <a:t>   - O que o senhor faz é mesmo verdade, ou é só ilusão ?</a:t>
            </a:r>
          </a:p>
          <a:p>
            <a:pPr>
              <a:lnSpc>
                <a:spcPct val="110000"/>
              </a:lnSpc>
            </a:pPr>
            <a:r>
              <a:rPr lang="pt-PT" sz="1400"/>
              <a:t>   - Que te parece ? – perguntou ele (___________) divertido.</a:t>
            </a:r>
          </a:p>
          <a:p>
            <a:pPr>
              <a:lnSpc>
                <a:spcPct val="110000"/>
              </a:lnSpc>
            </a:pPr>
            <a:r>
              <a:rPr lang="pt-PT" sz="1400"/>
              <a:t>   - A minha mãe diz que é tudo ilusão… mas  eu (___________) penso  que  é</a:t>
            </a:r>
          </a:p>
          <a:p>
            <a:pPr>
              <a:lnSpc>
                <a:spcPct val="110000"/>
              </a:lnSpc>
            </a:pPr>
            <a:r>
              <a:rPr lang="pt-PT" sz="1400"/>
              <a:t>verdade!</a:t>
            </a:r>
          </a:p>
          <a:p>
            <a:pPr>
              <a:lnSpc>
                <a:spcPct val="110000"/>
              </a:lnSpc>
            </a:pPr>
            <a:r>
              <a:rPr lang="pt-PT" sz="1400"/>
              <a:t>   - E se fosse verdade, que magia querias tu (__________) que eu (________)</a:t>
            </a:r>
          </a:p>
          <a:p>
            <a:pPr>
              <a:lnSpc>
                <a:spcPct val="110000"/>
              </a:lnSpc>
            </a:pPr>
            <a:r>
              <a:rPr lang="pt-PT" sz="1400"/>
              <a:t>fizesse ?</a:t>
            </a:r>
          </a:p>
          <a:p>
            <a:pPr>
              <a:lnSpc>
                <a:spcPct val="110000"/>
              </a:lnSpc>
            </a:pPr>
            <a:r>
              <a:rPr lang="pt-PT" sz="1400"/>
              <a:t>   O Mágico sorriu e, num gesto rápido, fez aparecer na sua mão um pequenino</a:t>
            </a:r>
          </a:p>
          <a:p>
            <a:pPr>
              <a:lnSpc>
                <a:spcPct val="110000"/>
              </a:lnSpc>
            </a:pPr>
            <a:r>
              <a:rPr lang="pt-PT" sz="1400"/>
              <a:t>relógio de pulso.</a:t>
            </a:r>
          </a:p>
          <a:p>
            <a:pPr>
              <a:lnSpc>
                <a:spcPct val="110000"/>
              </a:lnSpc>
            </a:pPr>
            <a:r>
              <a:rPr lang="pt-PT" sz="1400"/>
              <a:t>   - Este relógio é mágico. Se o souberes usar, o tempo da magia também pode</a:t>
            </a:r>
          </a:p>
          <a:p>
            <a:pPr>
              <a:lnSpc>
                <a:spcPct val="110000"/>
              </a:lnSpc>
            </a:pPr>
            <a:r>
              <a:rPr lang="pt-PT" sz="1400"/>
              <a:t>ser teu.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565400" y="1403350"/>
            <a:ext cx="23034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Divisão silábica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4941888" y="1403350"/>
            <a:ext cx="1800225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Número de sílabas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188913" y="1763713"/>
            <a:ext cx="23034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movimento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188913" y="2051050"/>
            <a:ext cx="23034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Portugal</a:t>
            </a: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188913" y="2339975"/>
            <a:ext cx="23034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estrela</a:t>
            </a: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188913" y="2627313"/>
            <a:ext cx="23034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Primavera</a:t>
            </a: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188913" y="2914650"/>
            <a:ext cx="23034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nublado</a:t>
            </a: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188913" y="3201988"/>
            <a:ext cx="23034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trovoada</a:t>
            </a: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2565400" y="1763713"/>
            <a:ext cx="23034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4941888" y="17637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2565400" y="2051050"/>
            <a:ext cx="23034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4941888" y="20510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7189" name="Rectangle 21"/>
          <p:cNvSpPr>
            <a:spLocks noChangeArrowheads="1"/>
          </p:cNvSpPr>
          <p:nvPr/>
        </p:nvSpPr>
        <p:spPr bwMode="auto">
          <a:xfrm>
            <a:off x="2565400" y="2339975"/>
            <a:ext cx="23034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7190" name="Rectangle 22"/>
          <p:cNvSpPr>
            <a:spLocks noChangeArrowheads="1"/>
          </p:cNvSpPr>
          <p:nvPr/>
        </p:nvSpPr>
        <p:spPr bwMode="auto">
          <a:xfrm>
            <a:off x="4941888" y="233997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5400" y="2627313"/>
            <a:ext cx="23034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7192" name="Rectangle 24"/>
          <p:cNvSpPr>
            <a:spLocks noChangeArrowheads="1"/>
          </p:cNvSpPr>
          <p:nvPr/>
        </p:nvSpPr>
        <p:spPr bwMode="auto">
          <a:xfrm>
            <a:off x="4941888" y="26273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7193" name="Rectangle 25"/>
          <p:cNvSpPr>
            <a:spLocks noChangeArrowheads="1"/>
          </p:cNvSpPr>
          <p:nvPr/>
        </p:nvSpPr>
        <p:spPr bwMode="auto">
          <a:xfrm>
            <a:off x="2565400" y="2914650"/>
            <a:ext cx="23034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4941888" y="29146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7195" name="Rectangle 27"/>
          <p:cNvSpPr>
            <a:spLocks noChangeArrowheads="1"/>
          </p:cNvSpPr>
          <p:nvPr/>
        </p:nvSpPr>
        <p:spPr bwMode="auto">
          <a:xfrm>
            <a:off x="2565400" y="3201988"/>
            <a:ext cx="23034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4941888" y="320198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7197" name="Rectangle 29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Completa o quadro.</a:t>
            </a:r>
            <a:endParaRPr lang="pt-PT" sz="1400" b="1"/>
          </a:p>
        </p:txBody>
      </p:sp>
      <p:sp>
        <p:nvSpPr>
          <p:cNvPr id="7198" name="Rectangle 30"/>
          <p:cNvSpPr>
            <a:spLocks noChangeArrowheads="1"/>
          </p:cNvSpPr>
          <p:nvPr/>
        </p:nvSpPr>
        <p:spPr bwMode="auto">
          <a:xfrm>
            <a:off x="44450" y="34194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Lê a frase : </a:t>
            </a:r>
            <a:r>
              <a:rPr lang="pt-PT" sz="1400" b="1" i="1"/>
              <a:t>“A Primavera é uma estação muito agradável.”</a:t>
            </a:r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52425" y="36782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2.1 – Indica :</a:t>
            </a:r>
            <a:endParaRPr lang="pt-PT" sz="1400" b="1" i="1"/>
          </a:p>
        </p:txBody>
      </p:sp>
      <p:sp>
        <p:nvSpPr>
          <p:cNvPr id="7200" name="Rectangle 32"/>
          <p:cNvSpPr>
            <a:spLocks noChangeArrowheads="1"/>
          </p:cNvSpPr>
          <p:nvPr/>
        </p:nvSpPr>
        <p:spPr bwMode="auto">
          <a:xfrm>
            <a:off x="333375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GN : _______________________</a:t>
            </a:r>
            <a:endParaRPr lang="pt-PT" sz="1400" b="1" i="1"/>
          </a:p>
        </p:txBody>
      </p:sp>
      <p:sp>
        <p:nvSpPr>
          <p:cNvPr id="7201" name="Rectangle 33"/>
          <p:cNvSpPr>
            <a:spLocks noChangeArrowheads="1"/>
          </p:cNvSpPr>
          <p:nvPr/>
        </p:nvSpPr>
        <p:spPr bwMode="auto">
          <a:xfrm>
            <a:off x="333375" y="43259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GV : _______________________</a:t>
            </a:r>
            <a:endParaRPr lang="pt-PT" sz="1400" b="1" i="1"/>
          </a:p>
        </p:txBody>
      </p:sp>
      <p:sp>
        <p:nvSpPr>
          <p:cNvPr id="7202" name="Rectangle 34"/>
          <p:cNvSpPr>
            <a:spLocks noChangeArrowheads="1"/>
          </p:cNvSpPr>
          <p:nvPr/>
        </p:nvSpPr>
        <p:spPr bwMode="auto">
          <a:xfrm>
            <a:off x="3213100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Nome principal : ____________________</a:t>
            </a:r>
            <a:endParaRPr lang="pt-PT" sz="1400" b="1" i="1"/>
          </a:p>
        </p:txBody>
      </p:sp>
      <p:sp>
        <p:nvSpPr>
          <p:cNvPr id="7203" name="Rectangle 35"/>
          <p:cNvSpPr>
            <a:spLocks noChangeArrowheads="1"/>
          </p:cNvSpPr>
          <p:nvPr/>
        </p:nvSpPr>
        <p:spPr bwMode="auto">
          <a:xfrm>
            <a:off x="3213100" y="43259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Verbo : ____________________________</a:t>
            </a:r>
            <a:endParaRPr lang="pt-PT" sz="1400" b="1" i="1"/>
          </a:p>
        </p:txBody>
      </p:sp>
      <p:sp>
        <p:nvSpPr>
          <p:cNvPr id="7204" name="Rectangle 36"/>
          <p:cNvSpPr>
            <a:spLocks noChangeArrowheads="1"/>
          </p:cNvSpPr>
          <p:nvPr/>
        </p:nvSpPr>
        <p:spPr bwMode="auto">
          <a:xfrm>
            <a:off x="333375" y="46434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2.2 – Escreve a frase na negativa.</a:t>
            </a:r>
            <a:endParaRPr lang="pt-PT" sz="1400" b="1" i="1"/>
          </a:p>
        </p:txBody>
      </p:sp>
      <p:sp>
        <p:nvSpPr>
          <p:cNvPr id="7205" name="Rectangle 37"/>
          <p:cNvSpPr>
            <a:spLocks noChangeArrowheads="1"/>
          </p:cNvSpPr>
          <p:nvPr/>
        </p:nvSpPr>
        <p:spPr bwMode="auto">
          <a:xfrm>
            <a:off x="333375" y="53340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2.3 – Escreve-a de novo, mas no futuro.</a:t>
            </a:r>
            <a:endParaRPr lang="pt-PT" sz="1400" b="1" i="1"/>
          </a:p>
        </p:txBody>
      </p:sp>
      <p:sp>
        <p:nvSpPr>
          <p:cNvPr id="7206" name="Line 38"/>
          <p:cNvSpPr>
            <a:spLocks noChangeShapeType="1"/>
          </p:cNvSpPr>
          <p:nvPr/>
        </p:nvSpPr>
        <p:spPr bwMode="auto">
          <a:xfrm>
            <a:off x="908050" y="5364163"/>
            <a:ext cx="5834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>
            <a:off x="908050" y="6011863"/>
            <a:ext cx="5834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7208" name="Rectangle 40"/>
          <p:cNvSpPr>
            <a:spLocks noChangeArrowheads="1"/>
          </p:cNvSpPr>
          <p:nvPr/>
        </p:nvSpPr>
        <p:spPr bwMode="auto">
          <a:xfrm>
            <a:off x="44450" y="60118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Sublinha a vermelho os nomes comuns e a azul os nomes próprios</a:t>
            </a:r>
            <a:endParaRPr lang="pt-PT" sz="1400" b="1" i="1"/>
          </a:p>
        </p:txBody>
      </p:sp>
      <p:sp>
        <p:nvSpPr>
          <p:cNvPr id="7209" name="Rectangle 41"/>
          <p:cNvSpPr>
            <a:spLocks noChangeArrowheads="1"/>
          </p:cNvSpPr>
          <p:nvPr/>
        </p:nvSpPr>
        <p:spPr bwMode="auto">
          <a:xfrm>
            <a:off x="188913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Brasil</a:t>
            </a:r>
          </a:p>
        </p:txBody>
      </p:sp>
      <p:sp>
        <p:nvSpPr>
          <p:cNvPr id="7210" name="Rectangle 42"/>
          <p:cNvSpPr>
            <a:spLocks noChangeArrowheads="1"/>
          </p:cNvSpPr>
          <p:nvPr/>
        </p:nvSpPr>
        <p:spPr bwMode="auto">
          <a:xfrm>
            <a:off x="1628775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macaco</a:t>
            </a:r>
          </a:p>
        </p:txBody>
      </p:sp>
      <p:sp>
        <p:nvSpPr>
          <p:cNvPr id="7211" name="Rectangle 43"/>
          <p:cNvSpPr>
            <a:spLocks noChangeArrowheads="1"/>
          </p:cNvSpPr>
          <p:nvPr/>
        </p:nvSpPr>
        <p:spPr bwMode="auto">
          <a:xfrm>
            <a:off x="3860800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papelão</a:t>
            </a:r>
          </a:p>
        </p:txBody>
      </p:sp>
      <p:sp>
        <p:nvSpPr>
          <p:cNvPr id="7212" name="Rectangle 44"/>
          <p:cNvSpPr>
            <a:spLocks noChangeArrowheads="1"/>
          </p:cNvSpPr>
          <p:nvPr/>
        </p:nvSpPr>
        <p:spPr bwMode="auto">
          <a:xfrm>
            <a:off x="5805488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Verão</a:t>
            </a: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620713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casinha</a:t>
            </a:r>
          </a:p>
        </p:txBody>
      </p:sp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2852738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Nádia</a:t>
            </a:r>
          </a:p>
        </p:txBody>
      </p:sp>
      <p:sp>
        <p:nvSpPr>
          <p:cNvPr id="7215" name="Rectangle 47"/>
          <p:cNvSpPr>
            <a:spLocks noChangeArrowheads="1"/>
          </p:cNvSpPr>
          <p:nvPr/>
        </p:nvSpPr>
        <p:spPr bwMode="auto">
          <a:xfrm>
            <a:off x="5011738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cadeira</a:t>
            </a:r>
          </a:p>
        </p:txBody>
      </p:sp>
      <p:sp>
        <p:nvSpPr>
          <p:cNvPr id="7216" name="Rectangle 48"/>
          <p:cNvSpPr>
            <a:spLocks noChangeArrowheads="1"/>
          </p:cNvSpPr>
          <p:nvPr/>
        </p:nvSpPr>
        <p:spPr bwMode="auto">
          <a:xfrm>
            <a:off x="44450" y="76390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4 – Completa com o verbo </a:t>
            </a:r>
            <a:r>
              <a:rPr lang="pt-PT" sz="1400" u="sng"/>
              <a:t>estudar</a:t>
            </a:r>
            <a:r>
              <a:rPr lang="pt-PT" sz="1400"/>
              <a:t> nos tempos pedidos.</a:t>
            </a:r>
            <a:endParaRPr lang="pt-PT" sz="1400" b="1" i="1"/>
          </a:p>
        </p:txBody>
      </p:sp>
      <p:sp>
        <p:nvSpPr>
          <p:cNvPr id="7217" name="Rectangle 49"/>
          <p:cNvSpPr>
            <a:spLocks noChangeArrowheads="1"/>
          </p:cNvSpPr>
          <p:nvPr/>
        </p:nvSpPr>
        <p:spPr bwMode="auto">
          <a:xfrm>
            <a:off x="352425" y="83597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</a:pPr>
            <a:r>
              <a:rPr lang="pt-PT" sz="1400"/>
              <a:t>Os alunos __________________ para o teste. (presente)</a:t>
            </a:r>
          </a:p>
          <a:p>
            <a:pPr>
              <a:lnSpc>
                <a:spcPct val="150000"/>
              </a:lnSpc>
            </a:pPr>
            <a:r>
              <a:rPr lang="pt-PT" sz="1400"/>
              <a:t>Os meninos _________________ ontem à noite. (passado)</a:t>
            </a:r>
          </a:p>
          <a:p>
            <a:pPr>
              <a:lnSpc>
                <a:spcPct val="150000"/>
              </a:lnSpc>
            </a:pPr>
            <a:r>
              <a:rPr lang="pt-PT" sz="1400"/>
              <a:t>Na próxima semana _____________ melhor. (futuro)</a:t>
            </a:r>
            <a:endParaRPr lang="pt-PT" sz="1400" b="1" i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476250" y="1403350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Palavra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476250" y="176371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claro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476250" y="20510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quente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476250" y="233997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despenteado</a:t>
            </a: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476250" y="262731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subir</a:t>
            </a: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476250" y="29146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trabalhar</a:t>
            </a: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476250" y="32019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sujidade</a:t>
            </a: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Completa os quadros.</a:t>
            </a:r>
            <a:endParaRPr lang="pt-PT" sz="1400" b="1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3500438" y="1403350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Contrário</a:t>
            </a: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3500438" y="176371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3500438" y="20510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3500438" y="233997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3500438" y="262731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3500438" y="29146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3500438" y="32019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476250" y="3781425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Masculino</a:t>
            </a:r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476250" y="41417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artista</a:t>
            </a:r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476250" y="44291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primo</a:t>
            </a:r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476250" y="47180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</a:t>
            </a:r>
          </a:p>
        </p:txBody>
      </p:sp>
      <p:sp>
        <p:nvSpPr>
          <p:cNvPr id="8220" name="Rectangle 28"/>
          <p:cNvSpPr>
            <a:spLocks noChangeArrowheads="1"/>
          </p:cNvSpPr>
          <p:nvPr/>
        </p:nvSpPr>
        <p:spPr bwMode="auto">
          <a:xfrm>
            <a:off x="476250" y="50053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capitão</a:t>
            </a:r>
          </a:p>
        </p:txBody>
      </p:sp>
      <p:sp>
        <p:nvSpPr>
          <p:cNvPr id="8221" name="Rectangle 29"/>
          <p:cNvSpPr>
            <a:spLocks noChangeArrowheads="1"/>
          </p:cNvSpPr>
          <p:nvPr/>
        </p:nvSpPr>
        <p:spPr bwMode="auto">
          <a:xfrm>
            <a:off x="476250" y="52927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boi</a:t>
            </a:r>
          </a:p>
        </p:txBody>
      </p:sp>
      <p:sp>
        <p:nvSpPr>
          <p:cNvPr id="8222" name="Rectangle 30"/>
          <p:cNvSpPr>
            <a:spLocks noChangeArrowheads="1"/>
          </p:cNvSpPr>
          <p:nvPr/>
        </p:nvSpPr>
        <p:spPr bwMode="auto">
          <a:xfrm>
            <a:off x="476250" y="55800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</a:t>
            </a:r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auto">
          <a:xfrm>
            <a:off x="3500438" y="3781425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Feminino</a:t>
            </a:r>
          </a:p>
        </p:txBody>
      </p:sp>
      <p:sp>
        <p:nvSpPr>
          <p:cNvPr id="8224" name="Rectangle 32"/>
          <p:cNvSpPr>
            <a:spLocks noChangeArrowheads="1"/>
          </p:cNvSpPr>
          <p:nvPr/>
        </p:nvSpPr>
        <p:spPr bwMode="auto">
          <a:xfrm>
            <a:off x="3500438" y="41417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8225" name="Rectangle 33"/>
          <p:cNvSpPr>
            <a:spLocks noChangeArrowheads="1"/>
          </p:cNvSpPr>
          <p:nvPr/>
        </p:nvSpPr>
        <p:spPr bwMode="auto">
          <a:xfrm>
            <a:off x="3500438" y="44291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8226" name="Rectangle 34"/>
          <p:cNvSpPr>
            <a:spLocks noChangeArrowheads="1"/>
          </p:cNvSpPr>
          <p:nvPr/>
        </p:nvSpPr>
        <p:spPr bwMode="auto">
          <a:xfrm>
            <a:off x="3500438" y="47180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 anã</a:t>
            </a:r>
          </a:p>
        </p:txBody>
      </p:sp>
      <p:sp>
        <p:nvSpPr>
          <p:cNvPr id="8227" name="Rectangle 35"/>
          <p:cNvSpPr>
            <a:spLocks noChangeArrowheads="1"/>
          </p:cNvSpPr>
          <p:nvPr/>
        </p:nvSpPr>
        <p:spPr bwMode="auto">
          <a:xfrm>
            <a:off x="3500438" y="50053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8228" name="Rectangle 36"/>
          <p:cNvSpPr>
            <a:spLocks noChangeArrowheads="1"/>
          </p:cNvSpPr>
          <p:nvPr/>
        </p:nvSpPr>
        <p:spPr bwMode="auto">
          <a:xfrm>
            <a:off x="3500438" y="52927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8229" name="Rectangle 37"/>
          <p:cNvSpPr>
            <a:spLocks noChangeArrowheads="1"/>
          </p:cNvSpPr>
          <p:nvPr/>
        </p:nvSpPr>
        <p:spPr bwMode="auto">
          <a:xfrm>
            <a:off x="3500438" y="55800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 princesa</a:t>
            </a:r>
          </a:p>
        </p:txBody>
      </p:sp>
      <p:sp>
        <p:nvSpPr>
          <p:cNvPr id="8230" name="Rectangle 38"/>
          <p:cNvSpPr>
            <a:spLocks noChangeArrowheads="1"/>
          </p:cNvSpPr>
          <p:nvPr/>
        </p:nvSpPr>
        <p:spPr bwMode="auto">
          <a:xfrm>
            <a:off x="476250" y="6156325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Singular</a:t>
            </a:r>
          </a:p>
        </p:txBody>
      </p:sp>
      <p:sp>
        <p:nvSpPr>
          <p:cNvPr id="8231" name="Rectangle 39"/>
          <p:cNvSpPr>
            <a:spLocks noChangeArrowheads="1"/>
          </p:cNvSpPr>
          <p:nvPr/>
        </p:nvSpPr>
        <p:spPr bwMode="auto">
          <a:xfrm>
            <a:off x="476250" y="65166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português</a:t>
            </a:r>
          </a:p>
        </p:txBody>
      </p:sp>
      <p:sp>
        <p:nvSpPr>
          <p:cNvPr id="8232" name="Rectangle 40"/>
          <p:cNvSpPr>
            <a:spLocks noChangeArrowheads="1"/>
          </p:cNvSpPr>
          <p:nvPr/>
        </p:nvSpPr>
        <p:spPr bwMode="auto">
          <a:xfrm>
            <a:off x="476250" y="68040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balão</a:t>
            </a:r>
          </a:p>
        </p:txBody>
      </p:sp>
      <p:sp>
        <p:nvSpPr>
          <p:cNvPr id="8233" name="Rectangle 41"/>
          <p:cNvSpPr>
            <a:spLocks noChangeArrowheads="1"/>
          </p:cNvSpPr>
          <p:nvPr/>
        </p:nvSpPr>
        <p:spPr bwMode="auto">
          <a:xfrm>
            <a:off x="476250" y="70929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cobertor</a:t>
            </a:r>
          </a:p>
        </p:txBody>
      </p:sp>
      <p:sp>
        <p:nvSpPr>
          <p:cNvPr id="8234" name="Rectangle 42"/>
          <p:cNvSpPr>
            <a:spLocks noChangeArrowheads="1"/>
          </p:cNvSpPr>
          <p:nvPr/>
        </p:nvSpPr>
        <p:spPr bwMode="auto">
          <a:xfrm>
            <a:off x="476250" y="73802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perdiz</a:t>
            </a:r>
          </a:p>
        </p:txBody>
      </p:sp>
      <p:sp>
        <p:nvSpPr>
          <p:cNvPr id="8235" name="Rectangle 43"/>
          <p:cNvSpPr>
            <a:spLocks noChangeArrowheads="1"/>
          </p:cNvSpPr>
          <p:nvPr/>
        </p:nvSpPr>
        <p:spPr bwMode="auto">
          <a:xfrm>
            <a:off x="476250" y="76676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espanhol</a:t>
            </a:r>
          </a:p>
        </p:txBody>
      </p:sp>
      <p:sp>
        <p:nvSpPr>
          <p:cNvPr id="8236" name="Rectangle 44"/>
          <p:cNvSpPr>
            <a:spLocks noChangeArrowheads="1"/>
          </p:cNvSpPr>
          <p:nvPr/>
        </p:nvSpPr>
        <p:spPr bwMode="auto">
          <a:xfrm>
            <a:off x="476250" y="79549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caldeirão</a:t>
            </a:r>
          </a:p>
        </p:txBody>
      </p:sp>
      <p:sp>
        <p:nvSpPr>
          <p:cNvPr id="8237" name="Rectangle 45"/>
          <p:cNvSpPr>
            <a:spLocks noChangeArrowheads="1"/>
          </p:cNvSpPr>
          <p:nvPr/>
        </p:nvSpPr>
        <p:spPr bwMode="auto">
          <a:xfrm>
            <a:off x="3500438" y="6156325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Plural</a:t>
            </a:r>
          </a:p>
        </p:txBody>
      </p:sp>
      <p:sp>
        <p:nvSpPr>
          <p:cNvPr id="8238" name="Rectangle 46"/>
          <p:cNvSpPr>
            <a:spLocks noChangeArrowheads="1"/>
          </p:cNvSpPr>
          <p:nvPr/>
        </p:nvSpPr>
        <p:spPr bwMode="auto">
          <a:xfrm>
            <a:off x="3500438" y="65166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8239" name="Rectangle 47"/>
          <p:cNvSpPr>
            <a:spLocks noChangeArrowheads="1"/>
          </p:cNvSpPr>
          <p:nvPr/>
        </p:nvSpPr>
        <p:spPr bwMode="auto">
          <a:xfrm>
            <a:off x="3500438" y="68040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8240" name="Rectangle 48"/>
          <p:cNvSpPr>
            <a:spLocks noChangeArrowheads="1"/>
          </p:cNvSpPr>
          <p:nvPr/>
        </p:nvSpPr>
        <p:spPr bwMode="auto">
          <a:xfrm>
            <a:off x="3500438" y="70929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8241" name="Rectangle 49"/>
          <p:cNvSpPr>
            <a:spLocks noChangeArrowheads="1"/>
          </p:cNvSpPr>
          <p:nvPr/>
        </p:nvSpPr>
        <p:spPr bwMode="auto">
          <a:xfrm>
            <a:off x="3500438" y="73802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8242" name="Rectangle 50"/>
          <p:cNvSpPr>
            <a:spLocks noChangeArrowheads="1"/>
          </p:cNvSpPr>
          <p:nvPr/>
        </p:nvSpPr>
        <p:spPr bwMode="auto">
          <a:xfrm>
            <a:off x="3500438" y="76676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8243" name="Rectangle 51"/>
          <p:cNvSpPr>
            <a:spLocks noChangeArrowheads="1"/>
          </p:cNvSpPr>
          <p:nvPr/>
        </p:nvSpPr>
        <p:spPr bwMode="auto">
          <a:xfrm>
            <a:off x="3500438" y="79549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8244" name="Rectangle 52"/>
          <p:cNvSpPr>
            <a:spLocks noChangeArrowheads="1"/>
          </p:cNvSpPr>
          <p:nvPr/>
        </p:nvSpPr>
        <p:spPr bwMode="auto">
          <a:xfrm>
            <a:off x="476250" y="82438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bombom</a:t>
            </a:r>
          </a:p>
        </p:txBody>
      </p:sp>
      <p:sp>
        <p:nvSpPr>
          <p:cNvPr id="8245" name="Rectangle 53"/>
          <p:cNvSpPr>
            <a:spLocks noChangeArrowheads="1"/>
          </p:cNvSpPr>
          <p:nvPr/>
        </p:nvSpPr>
        <p:spPr bwMode="auto">
          <a:xfrm>
            <a:off x="476250" y="85312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postal</a:t>
            </a:r>
          </a:p>
        </p:txBody>
      </p:sp>
      <p:sp>
        <p:nvSpPr>
          <p:cNvPr id="8246" name="Rectangle 54"/>
          <p:cNvSpPr>
            <a:spLocks noChangeArrowheads="1"/>
          </p:cNvSpPr>
          <p:nvPr/>
        </p:nvSpPr>
        <p:spPr bwMode="auto">
          <a:xfrm>
            <a:off x="476250" y="88185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canil</a:t>
            </a:r>
          </a:p>
        </p:txBody>
      </p:sp>
      <p:sp>
        <p:nvSpPr>
          <p:cNvPr id="8247" name="Rectangle 55"/>
          <p:cNvSpPr>
            <a:spLocks noChangeArrowheads="1"/>
          </p:cNvSpPr>
          <p:nvPr/>
        </p:nvSpPr>
        <p:spPr bwMode="auto">
          <a:xfrm>
            <a:off x="3500438" y="82438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8248" name="Rectangle 56"/>
          <p:cNvSpPr>
            <a:spLocks noChangeArrowheads="1"/>
          </p:cNvSpPr>
          <p:nvPr/>
        </p:nvSpPr>
        <p:spPr bwMode="auto">
          <a:xfrm>
            <a:off x="3500438" y="85312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8249" name="Rectangle 57"/>
          <p:cNvSpPr>
            <a:spLocks noChangeArrowheads="1"/>
          </p:cNvSpPr>
          <p:nvPr/>
        </p:nvSpPr>
        <p:spPr bwMode="auto">
          <a:xfrm>
            <a:off x="3500438" y="88185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476250" y="1403350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Palavra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476250" y="176371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pedacinho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476250" y="20510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caminhar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476250" y="233997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espreitar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476250" y="262731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basta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476250" y="29146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sossegado</a:t>
            </a: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476250" y="32019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iniciar</a:t>
            </a: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Completa os quadros.</a:t>
            </a:r>
            <a:endParaRPr lang="pt-PT" sz="1400" b="1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3500438" y="1403350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O MESMO</a:t>
            </a:r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3500438" y="176371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3500438" y="20510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3500438" y="233997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3500438" y="262731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3500438" y="29146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3500438" y="32019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476250" y="3781425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Masculino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476250" y="41417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</a:t>
            </a:r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476250" y="44291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</a:t>
            </a:r>
          </a:p>
        </p:txBody>
      </p:sp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476250" y="47180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pianista</a:t>
            </a:r>
          </a:p>
        </p:txBody>
      </p:sp>
      <p:sp>
        <p:nvSpPr>
          <p:cNvPr id="9244" name="Rectangle 28"/>
          <p:cNvSpPr>
            <a:spLocks noChangeArrowheads="1"/>
          </p:cNvSpPr>
          <p:nvPr/>
        </p:nvSpPr>
        <p:spPr bwMode="auto">
          <a:xfrm>
            <a:off x="476250" y="50053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carneiro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476250" y="52927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</a:t>
            </a: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76250" y="55800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 guerreiro</a:t>
            </a:r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3500438" y="3781425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Feminino</a:t>
            </a:r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3500438" y="41417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 marquesa 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3500438" y="44291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 bailarina</a:t>
            </a:r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3500438" y="47180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3500438" y="50053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3500438" y="52927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 duquesa </a:t>
            </a:r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3500438" y="55800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sz="1400"/>
              <a:t>uma</a:t>
            </a:r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476250" y="6156325"/>
            <a:ext cx="288131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Singular</a:t>
            </a:r>
          </a:p>
        </p:txBody>
      </p:sp>
      <p:sp>
        <p:nvSpPr>
          <p:cNvPr id="9255" name="Rectangle 39"/>
          <p:cNvSpPr>
            <a:spLocks noChangeArrowheads="1"/>
          </p:cNvSpPr>
          <p:nvPr/>
        </p:nvSpPr>
        <p:spPr bwMode="auto">
          <a:xfrm>
            <a:off x="476250" y="65166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pardal</a:t>
            </a:r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476250" y="68040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malabarista</a:t>
            </a:r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476250" y="7092950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rapazes</a:t>
            </a:r>
          </a:p>
        </p:txBody>
      </p:sp>
      <p:sp>
        <p:nvSpPr>
          <p:cNvPr id="9258" name="Rectangle 42"/>
          <p:cNvSpPr>
            <a:spLocks noChangeArrowheads="1"/>
          </p:cNvSpPr>
          <p:nvPr/>
        </p:nvSpPr>
        <p:spPr bwMode="auto">
          <a:xfrm>
            <a:off x="476250" y="73802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domador</a:t>
            </a:r>
          </a:p>
        </p:txBody>
      </p:sp>
      <p:sp>
        <p:nvSpPr>
          <p:cNvPr id="9259" name="Rectangle 43"/>
          <p:cNvSpPr>
            <a:spLocks noChangeArrowheads="1"/>
          </p:cNvSpPr>
          <p:nvPr/>
        </p:nvSpPr>
        <p:spPr bwMode="auto">
          <a:xfrm>
            <a:off x="476250" y="76676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irmão</a:t>
            </a:r>
          </a:p>
        </p:txBody>
      </p:sp>
      <p:sp>
        <p:nvSpPr>
          <p:cNvPr id="9260" name="Rectangle 44"/>
          <p:cNvSpPr>
            <a:spLocks noChangeArrowheads="1"/>
          </p:cNvSpPr>
          <p:nvPr/>
        </p:nvSpPr>
        <p:spPr bwMode="auto">
          <a:xfrm>
            <a:off x="476250" y="79549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homem</a:t>
            </a:r>
          </a:p>
        </p:txBody>
      </p:sp>
      <p:sp>
        <p:nvSpPr>
          <p:cNvPr id="9261" name="Rectangle 45"/>
          <p:cNvSpPr>
            <a:spLocks noChangeArrowheads="1"/>
          </p:cNvSpPr>
          <p:nvPr/>
        </p:nvSpPr>
        <p:spPr bwMode="auto">
          <a:xfrm>
            <a:off x="3500438" y="6156325"/>
            <a:ext cx="2881312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Plural</a:t>
            </a:r>
          </a:p>
        </p:txBody>
      </p:sp>
      <p:sp>
        <p:nvSpPr>
          <p:cNvPr id="9262" name="Rectangle 46"/>
          <p:cNvSpPr>
            <a:spLocks noChangeArrowheads="1"/>
          </p:cNvSpPr>
          <p:nvPr/>
        </p:nvSpPr>
        <p:spPr bwMode="auto">
          <a:xfrm>
            <a:off x="3500438" y="65166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9263" name="Rectangle 47"/>
          <p:cNvSpPr>
            <a:spLocks noChangeArrowheads="1"/>
          </p:cNvSpPr>
          <p:nvPr/>
        </p:nvSpPr>
        <p:spPr bwMode="auto">
          <a:xfrm>
            <a:off x="3500438" y="68040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9264" name="Rectangle 48"/>
          <p:cNvSpPr>
            <a:spLocks noChangeArrowheads="1"/>
          </p:cNvSpPr>
          <p:nvPr/>
        </p:nvSpPr>
        <p:spPr bwMode="auto">
          <a:xfrm>
            <a:off x="3500438" y="7092950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9265" name="Rectangle 49"/>
          <p:cNvSpPr>
            <a:spLocks noChangeArrowheads="1"/>
          </p:cNvSpPr>
          <p:nvPr/>
        </p:nvSpPr>
        <p:spPr bwMode="auto">
          <a:xfrm>
            <a:off x="3500438" y="73802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3500438" y="76676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9267" name="Rectangle 51"/>
          <p:cNvSpPr>
            <a:spLocks noChangeArrowheads="1"/>
          </p:cNvSpPr>
          <p:nvPr/>
        </p:nvSpPr>
        <p:spPr bwMode="auto">
          <a:xfrm>
            <a:off x="3500438" y="79549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9268" name="Rectangle 52"/>
          <p:cNvSpPr>
            <a:spLocks noChangeArrowheads="1"/>
          </p:cNvSpPr>
          <p:nvPr/>
        </p:nvSpPr>
        <p:spPr bwMode="auto">
          <a:xfrm>
            <a:off x="476250" y="8243888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um</a:t>
            </a:r>
          </a:p>
        </p:txBody>
      </p:sp>
      <p:sp>
        <p:nvSpPr>
          <p:cNvPr id="9269" name="Rectangle 53"/>
          <p:cNvSpPr>
            <a:spLocks noChangeArrowheads="1"/>
          </p:cNvSpPr>
          <p:nvPr/>
        </p:nvSpPr>
        <p:spPr bwMode="auto">
          <a:xfrm>
            <a:off x="476250" y="8531225"/>
            <a:ext cx="288131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pastel</a:t>
            </a:r>
          </a:p>
        </p:txBody>
      </p:sp>
      <p:sp>
        <p:nvSpPr>
          <p:cNvPr id="9270" name="Rectangle 54"/>
          <p:cNvSpPr>
            <a:spLocks noChangeArrowheads="1"/>
          </p:cNvSpPr>
          <p:nvPr/>
        </p:nvSpPr>
        <p:spPr bwMode="auto">
          <a:xfrm>
            <a:off x="476250" y="8818563"/>
            <a:ext cx="288131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covil</a:t>
            </a:r>
          </a:p>
        </p:txBody>
      </p:sp>
      <p:sp>
        <p:nvSpPr>
          <p:cNvPr id="9271" name="Rectangle 55"/>
          <p:cNvSpPr>
            <a:spLocks noChangeArrowheads="1"/>
          </p:cNvSpPr>
          <p:nvPr/>
        </p:nvSpPr>
        <p:spPr bwMode="auto">
          <a:xfrm>
            <a:off x="3500438" y="8243888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9272" name="Rectangle 56"/>
          <p:cNvSpPr>
            <a:spLocks noChangeArrowheads="1"/>
          </p:cNvSpPr>
          <p:nvPr/>
        </p:nvSpPr>
        <p:spPr bwMode="auto">
          <a:xfrm>
            <a:off x="3500438" y="8531225"/>
            <a:ext cx="28813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9273" name="Rectangle 57"/>
          <p:cNvSpPr>
            <a:spLocks noChangeArrowheads="1"/>
          </p:cNvSpPr>
          <p:nvPr/>
        </p:nvSpPr>
        <p:spPr bwMode="auto">
          <a:xfrm>
            <a:off x="3500438" y="8818563"/>
            <a:ext cx="28813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6858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pt-PT" b="1"/>
              <a:t>Funcionamento da Língua	      	                      FICHA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NOME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914400" y="609600"/>
            <a:ext cx="3505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4495800" y="609600"/>
            <a:ext cx="838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DATA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5410200" y="609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2565400" y="1403350"/>
            <a:ext cx="2303463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Divisão silábica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4941888" y="1403350"/>
            <a:ext cx="1800225" cy="28733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Número de sílabas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188913" y="1763713"/>
            <a:ext cx="23034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completamente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188913" y="2051050"/>
            <a:ext cx="23034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Iraque</a:t>
            </a: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188913" y="2339975"/>
            <a:ext cx="23034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andorinha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188913" y="2627313"/>
            <a:ext cx="23034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Inverno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188913" y="2914650"/>
            <a:ext cx="230346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paz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188913" y="3201988"/>
            <a:ext cx="230346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/>
              <a:t>deserto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2565400" y="1763713"/>
            <a:ext cx="23034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941888" y="17637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2565400" y="2051050"/>
            <a:ext cx="23034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41888" y="20510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2565400" y="2339975"/>
            <a:ext cx="23034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4941888" y="2339975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565400" y="2627313"/>
            <a:ext cx="23034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4941888" y="2627313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2565400" y="2914650"/>
            <a:ext cx="2303463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4941888" y="2914650"/>
            <a:ext cx="18002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2565400" y="3201988"/>
            <a:ext cx="23034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4941888" y="3201988"/>
            <a:ext cx="1800225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PT" sz="1400"/>
          </a:p>
        </p:txBody>
      </p:sp>
      <p:sp>
        <p:nvSpPr>
          <p:cNvPr id="10269" name="Rectangle 29"/>
          <p:cNvSpPr>
            <a:spLocks noChangeArrowheads="1"/>
          </p:cNvSpPr>
          <p:nvPr/>
        </p:nvSpPr>
        <p:spPr bwMode="auto">
          <a:xfrm>
            <a:off x="44450" y="8699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1 – Completa o quadro.</a:t>
            </a:r>
            <a:endParaRPr lang="pt-PT" sz="1400" b="1"/>
          </a:p>
        </p:txBody>
      </p:sp>
      <p:sp>
        <p:nvSpPr>
          <p:cNvPr id="10270" name="Rectangle 30"/>
          <p:cNvSpPr>
            <a:spLocks noChangeArrowheads="1"/>
          </p:cNvSpPr>
          <p:nvPr/>
        </p:nvSpPr>
        <p:spPr bwMode="auto">
          <a:xfrm>
            <a:off x="44450" y="34194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 – Lê a frase : </a:t>
            </a:r>
            <a:r>
              <a:rPr lang="pt-PT" sz="1400" b="1" i="1"/>
              <a:t>“O deserto não tem areia.”</a:t>
            </a:r>
          </a:p>
        </p:txBody>
      </p:sp>
      <p:sp>
        <p:nvSpPr>
          <p:cNvPr id="10271" name="Rectangle 31"/>
          <p:cNvSpPr>
            <a:spLocks noChangeArrowheads="1"/>
          </p:cNvSpPr>
          <p:nvPr/>
        </p:nvSpPr>
        <p:spPr bwMode="auto">
          <a:xfrm>
            <a:off x="352425" y="36782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2.1 – Indica :</a:t>
            </a:r>
            <a:endParaRPr lang="pt-PT" sz="1400" b="1" i="1"/>
          </a:p>
        </p:txBody>
      </p:sp>
      <p:sp>
        <p:nvSpPr>
          <p:cNvPr id="10272" name="Rectangle 32"/>
          <p:cNvSpPr>
            <a:spLocks noChangeArrowheads="1"/>
          </p:cNvSpPr>
          <p:nvPr/>
        </p:nvSpPr>
        <p:spPr bwMode="auto">
          <a:xfrm>
            <a:off x="333375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GN : _______________________</a:t>
            </a:r>
            <a:endParaRPr lang="pt-PT" sz="1400" b="1" i="1"/>
          </a:p>
        </p:txBody>
      </p:sp>
      <p:sp>
        <p:nvSpPr>
          <p:cNvPr id="10273" name="Rectangle 33"/>
          <p:cNvSpPr>
            <a:spLocks noChangeArrowheads="1"/>
          </p:cNvSpPr>
          <p:nvPr/>
        </p:nvSpPr>
        <p:spPr bwMode="auto">
          <a:xfrm>
            <a:off x="333375" y="43259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GV : _______________________</a:t>
            </a:r>
            <a:endParaRPr lang="pt-PT" sz="1400" b="1" i="1"/>
          </a:p>
        </p:txBody>
      </p:sp>
      <p:sp>
        <p:nvSpPr>
          <p:cNvPr id="10274" name="Rectangle 34"/>
          <p:cNvSpPr>
            <a:spLocks noChangeArrowheads="1"/>
          </p:cNvSpPr>
          <p:nvPr/>
        </p:nvSpPr>
        <p:spPr bwMode="auto">
          <a:xfrm>
            <a:off x="3213100" y="40386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Nome principal : ____________________</a:t>
            </a:r>
            <a:endParaRPr lang="pt-PT" sz="1400" b="1" i="1"/>
          </a:p>
        </p:txBody>
      </p:sp>
      <p:sp>
        <p:nvSpPr>
          <p:cNvPr id="10275" name="Rectangle 35"/>
          <p:cNvSpPr>
            <a:spLocks noChangeArrowheads="1"/>
          </p:cNvSpPr>
          <p:nvPr/>
        </p:nvSpPr>
        <p:spPr bwMode="auto">
          <a:xfrm>
            <a:off x="3213100" y="43259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 b="1"/>
              <a:t>Verbo : ____________________________</a:t>
            </a:r>
            <a:endParaRPr lang="pt-PT" sz="1400" b="1" i="1"/>
          </a:p>
        </p:txBody>
      </p:sp>
      <p:sp>
        <p:nvSpPr>
          <p:cNvPr id="10276" name="Rectangle 36"/>
          <p:cNvSpPr>
            <a:spLocks noChangeArrowheads="1"/>
          </p:cNvSpPr>
          <p:nvPr/>
        </p:nvSpPr>
        <p:spPr bwMode="auto">
          <a:xfrm>
            <a:off x="333375" y="4643438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2.2 – Escreve a frase na afirmativa.</a:t>
            </a:r>
            <a:endParaRPr lang="pt-PT" sz="1400" b="1" i="1"/>
          </a:p>
        </p:txBody>
      </p:sp>
      <p:sp>
        <p:nvSpPr>
          <p:cNvPr id="10277" name="Rectangle 37"/>
          <p:cNvSpPr>
            <a:spLocks noChangeArrowheads="1"/>
          </p:cNvSpPr>
          <p:nvPr/>
        </p:nvSpPr>
        <p:spPr bwMode="auto">
          <a:xfrm>
            <a:off x="333375" y="533400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2.3 – Escreve-a de novo, mas no passado.</a:t>
            </a:r>
            <a:endParaRPr lang="pt-PT" sz="1400" b="1" i="1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908050" y="5364163"/>
            <a:ext cx="5834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>
            <a:off x="908050" y="6011863"/>
            <a:ext cx="5834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0280" name="Rectangle 40"/>
          <p:cNvSpPr>
            <a:spLocks noChangeArrowheads="1"/>
          </p:cNvSpPr>
          <p:nvPr/>
        </p:nvSpPr>
        <p:spPr bwMode="auto">
          <a:xfrm>
            <a:off x="44450" y="601186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3 – Sublinha a vermelho os nomes comuns e a azul os nomes próprios</a:t>
            </a:r>
            <a:endParaRPr lang="pt-PT" sz="1400" b="1" i="1"/>
          </a:p>
        </p:txBody>
      </p:sp>
      <p:sp>
        <p:nvSpPr>
          <p:cNvPr id="10281" name="Rectangle 41"/>
          <p:cNvSpPr>
            <a:spLocks noChangeArrowheads="1"/>
          </p:cNvSpPr>
          <p:nvPr/>
        </p:nvSpPr>
        <p:spPr bwMode="auto">
          <a:xfrm>
            <a:off x="188913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Lisboa</a:t>
            </a:r>
          </a:p>
        </p:txBody>
      </p:sp>
      <p:sp>
        <p:nvSpPr>
          <p:cNvPr id="10282" name="Rectangle 42"/>
          <p:cNvSpPr>
            <a:spLocks noChangeArrowheads="1"/>
          </p:cNvSpPr>
          <p:nvPr/>
        </p:nvSpPr>
        <p:spPr bwMode="auto">
          <a:xfrm>
            <a:off x="1628775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elefante</a:t>
            </a:r>
          </a:p>
        </p:txBody>
      </p:sp>
      <p:sp>
        <p:nvSpPr>
          <p:cNvPr id="10283" name="Rectangle 43"/>
          <p:cNvSpPr>
            <a:spLocks noChangeArrowheads="1"/>
          </p:cNvSpPr>
          <p:nvPr/>
        </p:nvSpPr>
        <p:spPr bwMode="auto">
          <a:xfrm>
            <a:off x="3860800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banheira</a:t>
            </a:r>
          </a:p>
        </p:txBody>
      </p:sp>
      <p:sp>
        <p:nvSpPr>
          <p:cNvPr id="10284" name="Rectangle 44"/>
          <p:cNvSpPr>
            <a:spLocks noChangeArrowheads="1"/>
          </p:cNvSpPr>
          <p:nvPr/>
        </p:nvSpPr>
        <p:spPr bwMode="auto">
          <a:xfrm>
            <a:off x="5805488" y="65881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Março</a:t>
            </a:r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620713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casota</a:t>
            </a:r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2852738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Filipa</a:t>
            </a:r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5011738" y="7235825"/>
            <a:ext cx="1152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PT" sz="1400" b="1"/>
              <a:t>caderno</a:t>
            </a:r>
          </a:p>
        </p:txBody>
      </p:sp>
      <p:sp>
        <p:nvSpPr>
          <p:cNvPr id="10288" name="Rectangle 48"/>
          <p:cNvSpPr>
            <a:spLocks noChangeArrowheads="1"/>
          </p:cNvSpPr>
          <p:nvPr/>
        </p:nvSpPr>
        <p:spPr bwMode="auto">
          <a:xfrm>
            <a:off x="44450" y="7639050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pt-PT" sz="1400"/>
              <a:t>4 – Completa com o verbo </a:t>
            </a:r>
            <a:r>
              <a:rPr lang="pt-PT" sz="1400" u="sng"/>
              <a:t>ter</a:t>
            </a:r>
            <a:r>
              <a:rPr lang="pt-PT" sz="1400"/>
              <a:t> nos tempos pedidos.</a:t>
            </a:r>
            <a:endParaRPr lang="pt-PT" sz="1400" b="1" i="1"/>
          </a:p>
        </p:txBody>
      </p:sp>
      <p:sp>
        <p:nvSpPr>
          <p:cNvPr id="10289" name="Rectangle 49"/>
          <p:cNvSpPr>
            <a:spLocks noChangeArrowheads="1"/>
          </p:cNvSpPr>
          <p:nvPr/>
        </p:nvSpPr>
        <p:spPr bwMode="auto">
          <a:xfrm>
            <a:off x="352425" y="8359775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50000"/>
              </a:lnSpc>
            </a:pPr>
            <a:r>
              <a:rPr lang="pt-PT" sz="1400"/>
              <a:t>O menino __________________ dinheiro. (presente)</a:t>
            </a:r>
          </a:p>
          <a:p>
            <a:pPr>
              <a:lnSpc>
                <a:spcPct val="150000"/>
              </a:lnSpc>
            </a:pPr>
            <a:r>
              <a:rPr lang="pt-PT" sz="1400"/>
              <a:t>As meninas _________________ dinheiro. (passado)</a:t>
            </a:r>
          </a:p>
          <a:p>
            <a:pPr>
              <a:lnSpc>
                <a:spcPct val="150000"/>
              </a:lnSpc>
            </a:pPr>
            <a:r>
              <a:rPr lang="pt-PT" sz="1400"/>
              <a:t>Amanhã _____________ dinheiror. (futuro)</a:t>
            </a:r>
            <a:endParaRPr lang="pt-PT" sz="1400" b="1"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elo de apresentação predefinido">
  <a:themeElements>
    <a:clrScheme name="Modelo de apresentação predefini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elo de apresentação predefini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</TotalTime>
  <Words>6036</Words>
  <Application>Microsoft PowerPoint</Application>
  <PresentationFormat>Apresentação no Ecrã (4:3)</PresentationFormat>
  <Paragraphs>1716</Paragraphs>
  <Slides>53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53</vt:i4>
      </vt:variant>
    </vt:vector>
  </HeadingPairs>
  <TitlesOfParts>
    <vt:vector size="59" baseType="lpstr">
      <vt:lpstr>Arial</vt:lpstr>
      <vt:lpstr>Times New Roman</vt:lpstr>
      <vt:lpstr>Arial Black</vt:lpstr>
      <vt:lpstr>Batang</vt:lpstr>
      <vt:lpstr>Tahoma</vt:lpstr>
      <vt:lpstr>Modelo de apresentação predefinido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  <vt:lpstr>Diapositivo 14</vt:lpstr>
      <vt:lpstr>Diapositivo 15</vt:lpstr>
      <vt:lpstr>Diapositivo 16</vt:lpstr>
      <vt:lpstr>Diapositivo 17</vt:lpstr>
      <vt:lpstr>Diapositivo 18</vt:lpstr>
      <vt:lpstr>Diapositivo 19</vt:lpstr>
      <vt:lpstr>Diapositivo 20</vt:lpstr>
      <vt:lpstr>Diapositivo 21</vt:lpstr>
      <vt:lpstr>Diapositivo 22</vt:lpstr>
      <vt:lpstr>Diapositivo 23</vt:lpstr>
      <vt:lpstr>Diapositivo 24</vt:lpstr>
      <vt:lpstr>Diapositivo 25</vt:lpstr>
      <vt:lpstr>Diapositivo 26</vt:lpstr>
      <vt:lpstr>Diapositivo 27</vt:lpstr>
      <vt:lpstr>Diapositivo 28</vt:lpstr>
      <vt:lpstr>Diapositivo 29</vt:lpstr>
      <vt:lpstr>Diapositivo 30</vt:lpstr>
      <vt:lpstr>Diapositivo 31</vt:lpstr>
      <vt:lpstr>Diapositivo 32</vt:lpstr>
      <vt:lpstr>Diapositivo 33</vt:lpstr>
      <vt:lpstr>Diapositivo 34</vt:lpstr>
      <vt:lpstr>Diapositivo 35</vt:lpstr>
      <vt:lpstr>Diapositivo 36</vt:lpstr>
      <vt:lpstr>Diapositivo 37</vt:lpstr>
      <vt:lpstr>Diapositivo 38</vt:lpstr>
      <vt:lpstr>Diapositivo 39</vt:lpstr>
      <vt:lpstr>Diapositivo 40</vt:lpstr>
      <vt:lpstr>Diapositivo 41</vt:lpstr>
      <vt:lpstr>Diapositivo 42</vt:lpstr>
      <vt:lpstr>Diapositivo 43</vt:lpstr>
      <vt:lpstr>Diapositivo 44</vt:lpstr>
      <vt:lpstr>Diapositivo 45</vt:lpstr>
      <vt:lpstr>Diapositivo 46</vt:lpstr>
      <vt:lpstr>Diapositivo 47</vt:lpstr>
      <vt:lpstr>Diapositivo 48</vt:lpstr>
      <vt:lpstr>Diapositivo 49</vt:lpstr>
      <vt:lpstr>Diapositivo 50</vt:lpstr>
      <vt:lpstr>Diapositivo 51</vt:lpstr>
      <vt:lpstr>Diapositivo 52</vt:lpstr>
      <vt:lpstr>Diapositivo 53</vt:lpstr>
    </vt:vector>
  </TitlesOfParts>
  <Company>Fernandes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Bruno</dc:creator>
  <cp:lastModifiedBy>Maria de Jesus</cp:lastModifiedBy>
  <cp:revision>30</cp:revision>
  <dcterms:created xsi:type="dcterms:W3CDTF">2003-03-12T23:52:04Z</dcterms:created>
  <dcterms:modified xsi:type="dcterms:W3CDTF">2009-12-03T22:03:42Z</dcterms:modified>
</cp:coreProperties>
</file>